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15"/>
  </p:notesMasterIdLst>
  <p:sldIdLst>
    <p:sldId id="330" r:id="rId2"/>
    <p:sldId id="384" r:id="rId3"/>
    <p:sldId id="385" r:id="rId4"/>
    <p:sldId id="386" r:id="rId5"/>
    <p:sldId id="404" r:id="rId6"/>
    <p:sldId id="405" r:id="rId7"/>
    <p:sldId id="406" r:id="rId8"/>
    <p:sldId id="407" r:id="rId9"/>
    <p:sldId id="408" r:id="rId10"/>
    <p:sldId id="356" r:id="rId11"/>
    <p:sldId id="355" r:id="rId12"/>
    <p:sldId id="366" r:id="rId13"/>
    <p:sldId id="409" r:id="rId14"/>
  </p:sldIdLst>
  <p:sldSz cx="9144000" cy="6858000" type="screen4x3"/>
  <p:notesSz cx="6735763" cy="98694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05" autoAdjust="0"/>
    <p:restoredTop sz="94660"/>
  </p:normalViewPr>
  <p:slideViewPr>
    <p:cSldViewPr>
      <p:cViewPr varScale="1">
        <p:scale>
          <a:sx n="105" d="100"/>
          <a:sy n="105" d="100"/>
        </p:scale>
        <p:origin x="133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D2CB8B-BF8B-4D2D-8E42-4B5833EC2166}" type="datetimeFigureOut">
              <a:rPr lang="ru-RU" smtClean="0"/>
              <a:pPr/>
              <a:t>05.09.2024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9B93F6-FEBE-48C8-A24E-776B2E73013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C4DC0-A349-4600-8918-F2B6CC1FFBBC}" type="datetime1">
              <a:rPr lang="ru-RU" smtClean="0"/>
              <a:pPr/>
              <a:t>05.09.2024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D2C8-8C08-481D-98E3-DD766A4C5F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A02F-0EF6-48D3-BCF2-82F4F276E201}" type="datetime1">
              <a:rPr lang="ru-RU" smtClean="0"/>
              <a:pPr/>
              <a:t>05.09.2024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D2C8-8C08-481D-98E3-DD766A4C5F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ABA50-8D3C-4E41-85EF-5C9F4840AB04}" type="datetime1">
              <a:rPr lang="ru-RU" smtClean="0"/>
              <a:pPr/>
              <a:t>05.09.2024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D2C8-8C08-481D-98E3-DD766A4C5F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E8F5-2DE8-445B-8067-797F4C63CB61}" type="datetime1">
              <a:rPr lang="ru-RU" smtClean="0"/>
              <a:pPr/>
              <a:t>05.09.2024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D2C8-8C08-481D-98E3-DD766A4C5F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8D59B-CF40-4EBC-BCCC-AF410C95F0BF}" type="datetime1">
              <a:rPr lang="ru-RU" smtClean="0"/>
              <a:pPr/>
              <a:t>05.09.2024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D2C8-8C08-481D-98E3-DD766A4C5F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2FC35-9CC4-4AC0-A445-A00E6ABEE112}" type="datetime1">
              <a:rPr lang="ru-RU" smtClean="0"/>
              <a:pPr/>
              <a:t>05.09.2024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D2C8-8C08-481D-98E3-DD766A4C5F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BA5BD-2E92-45E8-98FF-EC30A0FAD9F0}" type="datetime1">
              <a:rPr lang="ru-RU" smtClean="0"/>
              <a:pPr/>
              <a:t>05.09.2024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D2C8-8C08-481D-98E3-DD766A4C5F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147B7-5D57-4559-96A6-2455066281DD}" type="datetime1">
              <a:rPr lang="ru-RU" smtClean="0"/>
              <a:pPr/>
              <a:t>05.09.2024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D2C8-8C08-481D-98E3-DD766A4C5F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12338-6674-4D94-9297-D7BFCD5E9A74}" type="datetime1">
              <a:rPr lang="ru-RU" smtClean="0"/>
              <a:pPr/>
              <a:t>05.09.2024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D2C8-8C08-481D-98E3-DD766A4C5F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F806-F87F-4FBD-9122-28957F508ED7}" type="datetime1">
              <a:rPr lang="ru-RU" smtClean="0"/>
              <a:pPr/>
              <a:t>05.09.2024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D2C8-8C08-481D-98E3-DD766A4C5F6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FB01-F260-4F3B-AA57-1446B3960442}" type="datetime1">
              <a:rPr lang="ru-RU" smtClean="0"/>
              <a:pPr/>
              <a:t>05.09.2024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D2C8-8C08-481D-98E3-DD766A4C5F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EE2B6CC-4759-43F5-B3D1-3CEB4D13E2FA}" type="datetime1">
              <a:rPr lang="ru-RU" smtClean="0"/>
              <a:pPr/>
              <a:t>05.09.2024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182D2C8-8C08-481D-98E3-DD766A4C5F6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8143900" cy="6858000"/>
          </a:xfrm>
          <a:noFill/>
        </p:spPr>
        <p:txBody>
          <a:bodyPr>
            <a:noAutofit/>
          </a:bodyPr>
          <a:lstStyle/>
          <a:p>
            <a:pPr algn="ctr">
              <a:lnSpc>
                <a:spcPts val="5000"/>
              </a:lnSpc>
              <a:spcAft>
                <a:spcPts val="2400"/>
              </a:spcAft>
            </a:pPr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SWOT TAHLIL VA O’Z-O’ZINI BAHOLASH</a:t>
            </a:r>
            <a:b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D2C8-8C08-481D-98E3-DD766A4C5F69}" type="slidenum">
              <a:rPr lang="ru-RU" sz="2400" smtClean="0">
                <a:solidFill>
                  <a:schemeClr val="tx1"/>
                </a:solidFill>
              </a:rPr>
              <a:pPr/>
              <a:t>1</a:t>
            </a:fld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000100" y="0"/>
            <a:ext cx="8143900" cy="571480"/>
          </a:xfrm>
          <a:prstGeom prst="rect">
            <a:avLst/>
          </a:prstGeom>
          <a:solidFill>
            <a:srgbClr val="FFFF00"/>
          </a:solidFill>
          <a:ln w="19050">
            <a:solidFill>
              <a:srgbClr val="FF0000"/>
            </a:solidFill>
          </a:ln>
        </p:spPr>
        <p:txBody>
          <a:bodyPr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SWOT TAHLIL TIZIMI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10242" name="Picture 2" descr="ppt flat swot | PNG Images AI Free Download - Pikbes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4000504"/>
            <a:ext cx="2500330" cy="2500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8143900" cy="571480"/>
          </a:xfrm>
          <a:solidFill>
            <a:srgbClr val="FFFF00"/>
          </a:solidFill>
          <a:ln w="1905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lvl="0" algn="ctr"/>
            <a:r>
              <a:rPr lang="en-US" sz="3600" b="1" dirty="0" smtClean="0"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SWOT TAHLIL TIZIMI</a:t>
            </a:r>
            <a:endParaRPr lang="ru-RU" sz="3600" b="1" dirty="0"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358214" y="6357958"/>
            <a:ext cx="712634" cy="423842"/>
          </a:xfrm>
        </p:spPr>
        <p:txBody>
          <a:bodyPr/>
          <a:lstStyle/>
          <a:p>
            <a:fld id="{1182D2C8-8C08-481D-98E3-DD766A4C5F69}" type="slidenum">
              <a:rPr lang="ru-RU" sz="2400" smtClean="0">
                <a:solidFill>
                  <a:srgbClr val="002060"/>
                </a:solidFill>
              </a:rPr>
              <a:pPr/>
              <a:t>10</a:t>
            </a:fld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6084" name="AutoShape 4" descr="Командная работа, команда рук плоская цветовая линейка значок Иллюстрация  вектора - иллюстрации насчитывающей знак, конструкция: 16317788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6086" name="AutoShape 6" descr="Командная работа, команда рук плоская цветовая линейка значок Иллюстрация  вектора - иллюстрации насчитывающей знак, конструкция: 163177889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1285852" y="1214422"/>
            <a:ext cx="742955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indent="-357188">
              <a:buFont typeface="+mj-lt"/>
              <a:buAutoNum type="arabicPeriod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SWOT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tahlil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qudratli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boshqaruv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dastagi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sizning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imkoniyatlaringizni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kashf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etish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namoyon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qilishga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yordam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beradi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57188" indent="-357188">
              <a:buFont typeface="+mj-lt"/>
              <a:buAutoNum type="arabicPeriod"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SWOT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tahlili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yordamida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Siz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bozorda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muvaffaqiyatli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raqobatlasha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olishingiz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imkonini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baholaysiz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raqobatchilardan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farqlashingizga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yordam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beradigan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strategiyani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ishlab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chiqishiz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mumkin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6" name="Picture 4" descr="ppt flat swot | PNG Images AI Free Download - Pikbest"/>
          <p:cNvPicPr>
            <a:picLocks noChangeAspect="1" noChangeArrowheads="1"/>
          </p:cNvPicPr>
          <p:nvPr/>
        </p:nvPicPr>
        <p:blipFill>
          <a:blip r:embed="rId2" cstate="print"/>
          <a:srcRect l="9319" t="9319" r="8501" b="8501"/>
          <a:stretch>
            <a:fillRect/>
          </a:stretch>
        </p:blipFill>
        <p:spPr bwMode="auto">
          <a:xfrm>
            <a:off x="8572520" y="0"/>
            <a:ext cx="571480" cy="5714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14414" y="714356"/>
            <a:ext cx="3785644" cy="2643206"/>
          </a:xfrm>
          <a:prstGeom prst="rect">
            <a:avLst/>
          </a:prstGeom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rgbClr val="9933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  <a:r>
              <a:rPr lang="ru-RU" sz="1600" b="1" dirty="0">
                <a:solidFill>
                  <a:srgbClr val="9933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b="1" dirty="0" smtClean="0">
                <a:solidFill>
                  <a:srgbClr val="9933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 KUCH</a:t>
            </a:r>
            <a:endParaRPr lang="ru-RU" sz="1600" b="1" dirty="0" smtClean="0">
              <a:solidFill>
                <a:srgbClr val="99336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KUCHLI TOMONLAR</a:t>
            </a:r>
            <a:endParaRPr lang="ru-RU" sz="1400" dirty="0" smtClean="0">
              <a:solidFill>
                <a:schemeClr val="tx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sz="1500" dirty="0">
              <a:solidFill>
                <a:schemeClr val="tx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500" b="1" dirty="0" smtClean="0">
                <a:solidFill>
                  <a:srgbClr val="9933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MUHIT</a:t>
            </a:r>
            <a:r>
              <a:rPr lang="ru-RU" sz="1500" b="1" dirty="0" smtClean="0">
                <a:solidFill>
                  <a:srgbClr val="9933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r>
              <a:rPr lang="ru-RU" sz="15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500" b="1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MAKRO-, MEZO-, </a:t>
            </a: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</a:t>
            </a:r>
            <a:r>
              <a:rPr lang="en-US" sz="1500" b="1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IKRO-</a:t>
            </a:r>
            <a:endParaRPr lang="ru-RU" sz="1500" b="1" dirty="0" smtClean="0">
              <a:solidFill>
                <a:schemeClr val="tx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sz="1500" dirty="0">
              <a:solidFill>
                <a:schemeClr val="tx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500" b="1" dirty="0" smtClean="0">
                <a:solidFill>
                  <a:srgbClr val="9933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STEP-OMILLAR</a:t>
            </a:r>
            <a:r>
              <a:rPr lang="ru-RU" sz="1500" b="1" dirty="0" smtClean="0">
                <a:solidFill>
                  <a:srgbClr val="9933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r>
              <a:rPr lang="en-US" sz="15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 - IJTIMOIY</a:t>
            </a:r>
            <a:endParaRPr lang="ru-RU" sz="1500" dirty="0" smtClean="0">
              <a:solidFill>
                <a:schemeClr val="accent5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5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ru-RU" sz="15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en-US" sz="15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TEXNIKA-TEXNOLOGIK</a:t>
            </a:r>
          </a:p>
          <a:p>
            <a:r>
              <a:rPr lang="en-US" sz="15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ru-RU" sz="15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 </a:t>
            </a:r>
            <a:r>
              <a:rPr lang="en-US" sz="15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IQTISODIY</a:t>
            </a:r>
          </a:p>
          <a:p>
            <a:r>
              <a:rPr lang="en-US" sz="15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 </a:t>
            </a:r>
            <a:r>
              <a:rPr lang="ru-RU" sz="15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en-US" sz="15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SIYOSIY</a:t>
            </a:r>
            <a:endParaRPr lang="ru-RU" sz="1500" dirty="0" smtClean="0">
              <a:solidFill>
                <a:schemeClr val="accent5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1500" b="1" dirty="0" smtClean="0">
              <a:solidFill>
                <a:schemeClr val="accent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1500" b="1" dirty="0" smtClean="0">
              <a:solidFill>
                <a:schemeClr val="accent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sz="15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43504" y="692696"/>
            <a:ext cx="3857652" cy="266486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rgbClr val="9933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W –</a:t>
            </a:r>
            <a:r>
              <a:rPr lang="ru-RU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ZAIFLIK</a:t>
            </a:r>
            <a:endParaRPr lang="ru-RU" sz="1600" b="1" dirty="0" smtClean="0">
              <a:solidFill>
                <a:srgbClr val="99336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ZAIF TOMONLARI</a:t>
            </a:r>
            <a:endParaRPr lang="ru-RU" sz="1400" dirty="0" smtClean="0">
              <a:solidFill>
                <a:schemeClr val="tx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sz="1400" b="1" dirty="0">
              <a:solidFill>
                <a:schemeClr val="tx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500" b="1" dirty="0" smtClean="0">
                <a:solidFill>
                  <a:srgbClr val="9933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MUHIT</a:t>
            </a:r>
            <a:r>
              <a:rPr lang="ru-RU" sz="1500" b="1" dirty="0" smtClean="0">
                <a:solidFill>
                  <a:srgbClr val="9933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r>
              <a:rPr lang="ru-RU" sz="15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500" b="1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MAKRO-, MEZO-, </a:t>
            </a: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</a:t>
            </a:r>
            <a:r>
              <a:rPr lang="en-US" sz="1500" b="1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IKRO-</a:t>
            </a:r>
            <a:endParaRPr lang="ru-RU" sz="1500" b="1" dirty="0" smtClean="0">
              <a:solidFill>
                <a:schemeClr val="tx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sz="1500" dirty="0">
              <a:solidFill>
                <a:schemeClr val="tx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500" b="1" dirty="0" smtClean="0">
                <a:solidFill>
                  <a:srgbClr val="9933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STEP-OMILLAR</a:t>
            </a:r>
            <a:r>
              <a:rPr lang="ru-RU" sz="1500" b="1" dirty="0" smtClean="0">
                <a:solidFill>
                  <a:srgbClr val="9933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r>
              <a:rPr lang="en-US" sz="15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 - IJTIMOIY</a:t>
            </a:r>
            <a:endParaRPr lang="ru-RU" sz="1500" dirty="0" smtClean="0">
              <a:solidFill>
                <a:schemeClr val="accent5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5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ru-RU" sz="15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en-US" sz="15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TEXNIKA-TEXNOLOGIK</a:t>
            </a:r>
          </a:p>
          <a:p>
            <a:r>
              <a:rPr lang="en-US" sz="15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ru-RU" sz="15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 </a:t>
            </a:r>
            <a:r>
              <a:rPr lang="en-US" sz="15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IQTISODIY</a:t>
            </a:r>
          </a:p>
          <a:p>
            <a:r>
              <a:rPr lang="en-US" sz="15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 </a:t>
            </a:r>
            <a:r>
              <a:rPr lang="ru-RU" sz="15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en-US" sz="15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SIYOSIY</a:t>
            </a:r>
            <a:endParaRPr lang="ru-RU" sz="1500" dirty="0" smtClean="0">
              <a:solidFill>
                <a:schemeClr val="accent5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sz="1400" b="1" dirty="0" smtClean="0">
              <a:solidFill>
                <a:schemeClr val="accent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85852" y="3500438"/>
            <a:ext cx="3714206" cy="2857520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rgbClr val="9933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 –</a:t>
            </a:r>
            <a:r>
              <a:rPr lang="en-US" sz="16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b="1" dirty="0" smtClean="0">
                <a:solidFill>
                  <a:srgbClr val="9933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IMKONIYATLAR</a:t>
            </a:r>
            <a:endParaRPr lang="ru-RU" sz="1600" b="1" dirty="0" smtClean="0">
              <a:solidFill>
                <a:srgbClr val="993366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TASHQI IMQONIYATLAR</a:t>
            </a:r>
            <a:endParaRPr lang="ru-RU" sz="1400" dirty="0" smtClean="0">
              <a:solidFill>
                <a:schemeClr val="tx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sz="1400" dirty="0" smtClean="0">
              <a:solidFill>
                <a:schemeClr val="tx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sz="1400" b="1" dirty="0">
              <a:solidFill>
                <a:schemeClr val="tx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500" b="1" dirty="0" smtClean="0">
                <a:solidFill>
                  <a:srgbClr val="9933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MUHIT:</a:t>
            </a:r>
            <a:r>
              <a:rPr lang="ru-RU" sz="15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500" b="1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MAKRO</a:t>
            </a: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ru-RU" sz="1500" b="1" dirty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1500" b="1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MEZO</a:t>
            </a: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en-US" sz="1500" b="1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МИКРО-</a:t>
            </a:r>
            <a:endParaRPr lang="ru-RU" sz="1500" b="1" dirty="0">
              <a:solidFill>
                <a:schemeClr val="tx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sz="1500" dirty="0">
              <a:solidFill>
                <a:schemeClr val="tx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500" b="1" dirty="0" smtClean="0">
                <a:solidFill>
                  <a:srgbClr val="9933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STEP-OMILLAR</a:t>
            </a:r>
            <a:r>
              <a:rPr lang="ru-RU" sz="1500" b="1" dirty="0" smtClean="0">
                <a:solidFill>
                  <a:srgbClr val="9933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r>
              <a:rPr lang="en-US" sz="15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 - IJTIMOIY</a:t>
            </a:r>
            <a:endParaRPr lang="ru-RU" sz="1500" dirty="0" smtClean="0">
              <a:solidFill>
                <a:schemeClr val="accent5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5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ru-RU" sz="15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en-US" sz="15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TEXNIKA-TEXNOLOGIK</a:t>
            </a:r>
          </a:p>
          <a:p>
            <a:r>
              <a:rPr lang="en-US" sz="15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ru-RU" sz="15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 </a:t>
            </a:r>
            <a:r>
              <a:rPr lang="en-US" sz="15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IQTISODIY</a:t>
            </a:r>
          </a:p>
          <a:p>
            <a:r>
              <a:rPr lang="en-US" sz="15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 </a:t>
            </a:r>
            <a:r>
              <a:rPr lang="ru-RU" sz="15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en-US" sz="15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SIYOSIY</a:t>
            </a:r>
            <a:endParaRPr lang="ru-RU" sz="1500" dirty="0" smtClean="0">
              <a:solidFill>
                <a:schemeClr val="accent5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sz="1400" dirty="0" smtClean="0">
              <a:solidFill>
                <a:schemeClr val="tx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sz="1400" dirty="0">
              <a:solidFill>
                <a:schemeClr val="tx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sz="1400" dirty="0" smtClean="0">
              <a:solidFill>
                <a:schemeClr val="tx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143504" y="3501008"/>
            <a:ext cx="3857652" cy="2856950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600" b="1" dirty="0" smtClean="0">
                <a:solidFill>
                  <a:srgbClr val="9933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 –</a:t>
            </a:r>
            <a:r>
              <a:rPr lang="ru-RU" sz="16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600" b="1" dirty="0" smtClean="0">
                <a:solidFill>
                  <a:srgbClr val="9933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HAVFLAR</a:t>
            </a:r>
            <a:endParaRPr lang="ru-RU" sz="16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TASHQI HAVFLAR</a:t>
            </a:r>
            <a:endParaRPr lang="ru-RU" sz="1400" dirty="0" smtClean="0">
              <a:solidFill>
                <a:schemeClr val="tx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sz="1400" b="1" dirty="0">
              <a:solidFill>
                <a:schemeClr val="tx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sz="1400" b="1" dirty="0" smtClean="0">
              <a:solidFill>
                <a:schemeClr val="tx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500" b="1" dirty="0" smtClean="0">
                <a:solidFill>
                  <a:srgbClr val="9933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MUHIT</a:t>
            </a:r>
            <a:r>
              <a:rPr lang="ru-RU" sz="1500" b="1" dirty="0" smtClean="0">
                <a:solidFill>
                  <a:srgbClr val="9933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r>
              <a:rPr lang="ru-RU" sz="1500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500" b="1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MAKRO</a:t>
            </a: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ru-RU" sz="1500" b="1" dirty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en-US" sz="1500" b="1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MEZO</a:t>
            </a: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r>
              <a:rPr lang="ru-RU" sz="1500" b="1" dirty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, </a:t>
            </a: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М</a:t>
            </a:r>
            <a:r>
              <a:rPr lang="en-US" sz="1500" b="1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IKRO</a:t>
            </a:r>
            <a:r>
              <a:rPr lang="ru-RU" sz="1500" b="1" dirty="0" smtClean="0">
                <a:solidFill>
                  <a:schemeClr val="tx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</a:t>
            </a:r>
            <a:endParaRPr lang="ru-RU" sz="1500" b="1" dirty="0">
              <a:solidFill>
                <a:schemeClr val="tx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sz="1500" dirty="0">
              <a:solidFill>
                <a:schemeClr val="tx2">
                  <a:lumMod val="5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500" b="1" dirty="0" smtClean="0">
                <a:solidFill>
                  <a:srgbClr val="9933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STEP-OMILLAR</a:t>
            </a:r>
            <a:r>
              <a:rPr lang="ru-RU" sz="1500" b="1" dirty="0" smtClean="0">
                <a:solidFill>
                  <a:srgbClr val="993366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r>
              <a:rPr lang="en-US" sz="15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 - IJTIMOIY</a:t>
            </a:r>
            <a:endParaRPr lang="ru-RU" sz="1500" dirty="0" smtClean="0">
              <a:solidFill>
                <a:schemeClr val="accent5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en-US" sz="15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</a:t>
            </a:r>
            <a:r>
              <a:rPr lang="ru-RU" sz="15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en-US" sz="15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TEXNIKA-TEXNOLOGIK</a:t>
            </a:r>
          </a:p>
          <a:p>
            <a:r>
              <a:rPr lang="en-US" sz="15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</a:t>
            </a:r>
            <a:r>
              <a:rPr lang="ru-RU" sz="15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- </a:t>
            </a:r>
            <a:r>
              <a:rPr lang="en-US" sz="15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IQTISODIY</a:t>
            </a:r>
          </a:p>
          <a:p>
            <a:r>
              <a:rPr lang="en-US" sz="15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 </a:t>
            </a:r>
            <a:r>
              <a:rPr lang="ru-RU" sz="15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- </a:t>
            </a:r>
            <a:r>
              <a:rPr lang="en-US" sz="15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SIYOSIY</a:t>
            </a:r>
            <a:endParaRPr lang="ru-RU" sz="1500" dirty="0" smtClean="0">
              <a:solidFill>
                <a:schemeClr val="accent5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ru-RU" sz="1400" b="1" dirty="0">
              <a:solidFill>
                <a:schemeClr val="accent2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000100" y="0"/>
            <a:ext cx="8143900" cy="571480"/>
          </a:xfrm>
          <a:prstGeom prst="rect">
            <a:avLst/>
          </a:prstGeom>
          <a:solidFill>
            <a:srgbClr val="FFFF00"/>
          </a:solidFill>
          <a:ln w="19050">
            <a:solidFill>
              <a:srgbClr val="FF0000"/>
            </a:solidFill>
          </a:ln>
        </p:spPr>
        <p:txBody>
          <a:bodyPr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SWOT TAHLIL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8" name="Picture 4" descr="ppt flat swot | PNG Images AI Free Download - Pikbest"/>
          <p:cNvPicPr>
            <a:picLocks noChangeAspect="1" noChangeArrowheads="1"/>
          </p:cNvPicPr>
          <p:nvPr/>
        </p:nvPicPr>
        <p:blipFill>
          <a:blip r:embed="rId2" cstate="print"/>
          <a:srcRect l="9319" t="9319" r="8501" b="8501"/>
          <a:stretch>
            <a:fillRect/>
          </a:stretch>
        </p:blipFill>
        <p:spPr bwMode="auto">
          <a:xfrm>
            <a:off x="8572520" y="0"/>
            <a:ext cx="571480" cy="5714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750186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857356" y="1357298"/>
            <a:ext cx="2786082" cy="107157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/>
              <a:t>Yuqori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baho</a:t>
            </a:r>
            <a:endParaRPr lang="ru-RU" sz="2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857356" y="4714884"/>
            <a:ext cx="2857520" cy="107157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Past </a:t>
            </a:r>
            <a:r>
              <a:rPr lang="en-US" sz="2800" b="1" dirty="0" err="1" smtClean="0"/>
              <a:t>baho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857356" y="3071810"/>
            <a:ext cx="2857520" cy="107157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/>
              <a:t>Mos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baho</a:t>
            </a:r>
            <a:endParaRPr lang="ru-RU" sz="2800" b="1" dirty="0"/>
          </a:p>
        </p:txBody>
      </p:sp>
      <p:sp>
        <p:nvSpPr>
          <p:cNvPr id="9" name="Стрелка вправо 8"/>
          <p:cNvSpPr/>
          <p:nvPr/>
        </p:nvSpPr>
        <p:spPr>
          <a:xfrm>
            <a:off x="5000628" y="4929198"/>
            <a:ext cx="1214446" cy="571504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4929190" y="1571612"/>
            <a:ext cx="1214446" cy="571504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5000628" y="3286124"/>
            <a:ext cx="1214446" cy="571504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ятиугольник 12"/>
          <p:cNvSpPr/>
          <p:nvPr/>
        </p:nvSpPr>
        <p:spPr>
          <a:xfrm>
            <a:off x="6357950" y="1357298"/>
            <a:ext cx="2500330" cy="1143008"/>
          </a:xfrm>
          <a:prstGeom prst="homePlat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Manmanlik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4" name="Пятиугольник 13"/>
          <p:cNvSpPr/>
          <p:nvPr/>
        </p:nvSpPr>
        <p:spPr>
          <a:xfrm>
            <a:off x="6429388" y="2928934"/>
            <a:ext cx="2500330" cy="1143008"/>
          </a:xfrm>
          <a:prstGeom prst="homePlat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O’ziga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ishonch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5" name="Пятиугольник 14"/>
          <p:cNvSpPr/>
          <p:nvPr/>
        </p:nvSpPr>
        <p:spPr>
          <a:xfrm>
            <a:off x="6429388" y="4572008"/>
            <a:ext cx="2500330" cy="1143008"/>
          </a:xfrm>
          <a:prstGeom prst="homePlat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chemeClr val="tx1"/>
                </a:solidFill>
              </a:rPr>
              <a:t>O’ziga</a:t>
            </a:r>
            <a:r>
              <a:rPr lang="en-US" sz="2000" b="1" dirty="0" smtClean="0">
                <a:solidFill>
                  <a:schemeClr val="tx1"/>
                </a:solidFill>
              </a:rPr>
              <a:t> </a:t>
            </a:r>
            <a:r>
              <a:rPr lang="en-US" sz="2000" b="1" dirty="0" err="1" smtClean="0">
                <a:solidFill>
                  <a:schemeClr val="tx1"/>
                </a:solidFill>
              </a:rPr>
              <a:t>ishonmaslik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1000100" y="0"/>
            <a:ext cx="8143900" cy="571504"/>
          </a:xfrm>
          <a:prstGeom prst="rect">
            <a:avLst/>
          </a:prstGeom>
          <a:solidFill>
            <a:srgbClr val="FFFF00"/>
          </a:solidFill>
          <a:ln w="1905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Verdana" pitchFamily="34" charset="0"/>
                <a:cs typeface="Times New Roman" pitchFamily="18" charset="0"/>
              </a:rPr>
              <a:t/>
            </a:r>
            <a:br>
              <a:rPr kumimoji="0" lang="ru-RU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Verdana" pitchFamily="34" charset="0"/>
                <a:cs typeface="Times New Roman" pitchFamily="18" charset="0"/>
              </a:rPr>
            </a:br>
            <a: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Verdana" pitchFamily="34" charset="0"/>
                <a:cs typeface="Times New Roman" pitchFamily="18" charset="0"/>
              </a:rPr>
              <a:t/>
            </a:r>
            <a:br>
              <a:rPr kumimoji="0" lang="en-US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Verdana" pitchFamily="34" charset="0"/>
                <a:cs typeface="Times New Roman" pitchFamily="18" charset="0"/>
              </a:rPr>
            </a:br>
            <a:endParaRPr kumimoji="0" lang="ru-RU" sz="28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Times New Roman" pitchFamily="18" charset="0"/>
              <a:ea typeface="Verdana" pitchFamily="34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214414" y="142852"/>
            <a:ext cx="73581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O’Z-O’ZINI BAHOLASH NATIJALARI</a:t>
            </a:r>
            <a:endParaRPr lang="ru-R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2D2C8-8C08-481D-98E3-DD766A4C5F69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1979712" y="2420888"/>
            <a:ext cx="6120680" cy="14465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z-Latn-UZ" sz="4400" dirty="0" smtClean="0">
                <a:latin typeface="Arial Black" pitchFamily="34" charset="0"/>
                <a:cs typeface="Aharoni" pitchFamily="2" charset="-79"/>
              </a:rPr>
              <a:t>E’TIBORINGIZ  UCHUN  RAHMAT !</a:t>
            </a:r>
            <a:endParaRPr lang="ru-RU" sz="4400" dirty="0">
              <a:latin typeface="Arial Black" pitchFamily="34" charset="0"/>
              <a:cs typeface="Aharoni" pitchFamily="2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14415" y="785794"/>
            <a:ext cx="350046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/>
            <a:r>
              <a:rPr lang="en-US" sz="2400" dirty="0" smtClean="0"/>
              <a:t>SWOT </a:t>
            </a:r>
            <a:r>
              <a:rPr lang="en-US" sz="2400" dirty="0" err="1" smtClean="0"/>
              <a:t>tahlillari</a:t>
            </a:r>
            <a:r>
              <a:rPr lang="en-US" sz="2400" dirty="0" smtClean="0"/>
              <a:t> – </a:t>
            </a:r>
            <a:r>
              <a:rPr lang="en-US" sz="2400" dirty="0" err="1" smtClean="0"/>
              <a:t>bu</a:t>
            </a:r>
            <a:r>
              <a:rPr lang="en-US" sz="2400" dirty="0" smtClean="0"/>
              <a:t> </a:t>
            </a:r>
            <a:r>
              <a:rPr lang="en-US" sz="2400" dirty="0" err="1" smtClean="0"/>
              <a:t>tashkilotning</a:t>
            </a:r>
            <a:r>
              <a:rPr lang="en-US" sz="2400" dirty="0" smtClean="0"/>
              <a:t> </a:t>
            </a:r>
            <a:r>
              <a:rPr lang="en-US" sz="2400" dirty="0" err="1" smtClean="0"/>
              <a:t>ichki</a:t>
            </a:r>
            <a:r>
              <a:rPr lang="en-US" sz="2400" dirty="0" smtClean="0"/>
              <a:t> </a:t>
            </a:r>
            <a:r>
              <a:rPr lang="en-US" sz="2400" dirty="0" err="1" smtClean="0"/>
              <a:t>va</a:t>
            </a:r>
            <a:r>
              <a:rPr lang="en-US" sz="2400" dirty="0" smtClean="0"/>
              <a:t> </a:t>
            </a:r>
            <a:r>
              <a:rPr lang="en-US" sz="2400" dirty="0" err="1" smtClean="0"/>
              <a:t>tashqi</a:t>
            </a:r>
            <a:r>
              <a:rPr lang="en-US" sz="2400" dirty="0" smtClean="0"/>
              <a:t> </a:t>
            </a:r>
            <a:r>
              <a:rPr lang="en-US" sz="2400" dirty="0" err="1" smtClean="0"/>
              <a:t>muhit</a:t>
            </a:r>
            <a:r>
              <a:rPr lang="en-US" sz="2400" dirty="0" smtClean="0"/>
              <a:t> </a:t>
            </a:r>
            <a:r>
              <a:rPr lang="en-US" sz="2400" dirty="0" err="1" smtClean="0"/>
              <a:t>omillarini</a:t>
            </a:r>
            <a:r>
              <a:rPr lang="en-US" sz="2400" dirty="0" smtClean="0"/>
              <a:t> </a:t>
            </a:r>
            <a:r>
              <a:rPr lang="en-US" sz="2400" dirty="0" err="1" smtClean="0"/>
              <a:t>aniqlash</a:t>
            </a:r>
            <a:r>
              <a:rPr lang="en-US" sz="2400" dirty="0" smtClean="0"/>
              <a:t> </a:t>
            </a:r>
            <a:r>
              <a:rPr lang="en-US" sz="2400" dirty="0" err="1" smtClean="0"/>
              <a:t>va</a:t>
            </a:r>
            <a:r>
              <a:rPr lang="en-US" sz="2400" dirty="0" smtClean="0"/>
              <a:t> </a:t>
            </a:r>
            <a:r>
              <a:rPr lang="en-US" sz="2400" dirty="0" err="1" smtClean="0"/>
              <a:t>ularni</a:t>
            </a:r>
            <a:r>
              <a:rPr lang="en-US" sz="2400" dirty="0" smtClean="0"/>
              <a:t> </a:t>
            </a:r>
            <a:r>
              <a:rPr lang="en-US" sz="2400" dirty="0" err="1" smtClean="0"/>
              <a:t>to'rt</a:t>
            </a:r>
            <a:r>
              <a:rPr lang="en-US" sz="2400" dirty="0" smtClean="0"/>
              <a:t> </a:t>
            </a:r>
            <a:r>
              <a:rPr lang="en-US" sz="2400" dirty="0" err="1" smtClean="0"/>
              <a:t>toifaga</a:t>
            </a:r>
            <a:r>
              <a:rPr lang="en-US" sz="2400" dirty="0" smtClean="0"/>
              <a:t> </a:t>
            </a:r>
            <a:r>
              <a:rPr lang="en-US" sz="2400" dirty="0" err="1" smtClean="0"/>
              <a:t>ajratishdan</a:t>
            </a:r>
            <a:r>
              <a:rPr lang="en-US" sz="2400" dirty="0" smtClean="0"/>
              <a:t> </a:t>
            </a:r>
            <a:r>
              <a:rPr lang="en-US" sz="2400" dirty="0" err="1" smtClean="0"/>
              <a:t>iborat</a:t>
            </a:r>
            <a:r>
              <a:rPr lang="en-US" sz="2400" dirty="0" smtClean="0"/>
              <a:t> </a:t>
            </a:r>
            <a:r>
              <a:rPr lang="en-US" sz="2400" dirty="0" err="1" smtClean="0"/>
              <a:t>strategik</a:t>
            </a:r>
            <a:r>
              <a:rPr lang="en-US" sz="2400" dirty="0" smtClean="0"/>
              <a:t> </a:t>
            </a:r>
            <a:r>
              <a:rPr lang="en-US" sz="2400" dirty="0" err="1" smtClean="0"/>
              <a:t>rejalashtirish</a:t>
            </a:r>
            <a:r>
              <a:rPr lang="en-US" sz="2400" dirty="0" smtClean="0"/>
              <a:t> </a:t>
            </a:r>
            <a:r>
              <a:rPr lang="en-US" sz="2400" dirty="0" err="1" smtClean="0"/>
              <a:t>usuli</a:t>
            </a:r>
            <a:r>
              <a:rPr lang="en-US" sz="2400" dirty="0" smtClean="0"/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 </a:t>
            </a:r>
            <a:r>
              <a:rPr lang="en-US" sz="2400" dirty="0" err="1" smtClean="0"/>
              <a:t>Kuchlar</a:t>
            </a:r>
            <a:r>
              <a:rPr lang="en-US" sz="2400" dirty="0" smtClean="0"/>
              <a:t>(</a:t>
            </a:r>
            <a:r>
              <a:rPr lang="en-US" sz="2400" dirty="0" err="1" smtClean="0"/>
              <a:t>kuchli</a:t>
            </a:r>
            <a:r>
              <a:rPr lang="en-US" sz="2400" dirty="0" smtClean="0"/>
              <a:t>),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Weaknesses (</a:t>
            </a:r>
            <a:r>
              <a:rPr lang="en-US" sz="2400" dirty="0" err="1" smtClean="0"/>
              <a:t>zaif</a:t>
            </a:r>
            <a:r>
              <a:rPr lang="en-US" sz="2400" dirty="0" smtClean="0"/>
              <a:t> </a:t>
            </a:r>
            <a:r>
              <a:rPr lang="en-US" sz="2400" dirty="0" err="1" smtClean="0"/>
              <a:t>tomonlar</a:t>
            </a:r>
            <a:r>
              <a:rPr lang="en-US" sz="2400" dirty="0" smtClean="0"/>
              <a:t>),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err="1" smtClean="0"/>
              <a:t>Imkoniyatlar</a:t>
            </a:r>
            <a:r>
              <a:rPr lang="en-US" sz="2400" dirty="0" smtClean="0"/>
              <a:t> (</a:t>
            </a:r>
            <a:r>
              <a:rPr lang="en-US" sz="2400" dirty="0" err="1" smtClean="0"/>
              <a:t>imkoniyatlar</a:t>
            </a:r>
            <a:r>
              <a:rPr lang="en-US" sz="2400" dirty="0" smtClean="0"/>
              <a:t>) 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Threats (</a:t>
            </a:r>
            <a:r>
              <a:rPr lang="en-US" sz="2400" dirty="0" err="1" smtClean="0"/>
              <a:t>tahdidlar</a:t>
            </a:r>
            <a:r>
              <a:rPr lang="en-US" sz="2400" dirty="0" smtClean="0"/>
              <a:t>).</a:t>
            </a:r>
            <a:endParaRPr lang="ru-RU" sz="2400" dirty="0"/>
          </a:p>
        </p:txBody>
      </p:sp>
      <p:pic>
        <p:nvPicPr>
          <p:cNvPr id="7" name="Picture 4" descr="ppt flat swot | PNG Images AI Free Download - Pikbest"/>
          <p:cNvPicPr>
            <a:picLocks noChangeAspect="1" noChangeArrowheads="1"/>
          </p:cNvPicPr>
          <p:nvPr/>
        </p:nvPicPr>
        <p:blipFill>
          <a:blip r:embed="rId2" cstate="print"/>
          <a:srcRect l="9319" t="9319" r="8501" b="8501"/>
          <a:stretch>
            <a:fillRect/>
          </a:stretch>
        </p:blipFill>
        <p:spPr bwMode="auto">
          <a:xfrm>
            <a:off x="8572520" y="0"/>
            <a:ext cx="571480" cy="571480"/>
          </a:xfrm>
          <a:prstGeom prst="rect">
            <a:avLst/>
          </a:prstGeom>
          <a:noFill/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1000100" y="0"/>
            <a:ext cx="8143900" cy="571480"/>
          </a:xfrm>
          <a:prstGeom prst="rect">
            <a:avLst/>
          </a:prstGeom>
          <a:solidFill>
            <a:srgbClr val="FFFF00"/>
          </a:solidFill>
          <a:ln w="19050">
            <a:solidFill>
              <a:srgbClr val="FF0000"/>
            </a:solidFill>
          </a:ln>
        </p:spPr>
        <p:txBody>
          <a:bodyPr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SWOT TAHLIL TIZIMI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9" name="Picture 4" descr="ppt flat swot | PNG Images AI Free Download - Pikbest"/>
          <p:cNvPicPr>
            <a:picLocks noChangeAspect="1" noChangeArrowheads="1"/>
          </p:cNvPicPr>
          <p:nvPr/>
        </p:nvPicPr>
        <p:blipFill>
          <a:blip r:embed="rId2" cstate="print"/>
          <a:srcRect l="9319" t="9319" r="8501" b="8501"/>
          <a:stretch>
            <a:fillRect/>
          </a:stretch>
        </p:blipFill>
        <p:spPr bwMode="auto">
          <a:xfrm>
            <a:off x="8572552" y="-24"/>
            <a:ext cx="571480" cy="571480"/>
          </a:xfrm>
          <a:prstGeom prst="rect">
            <a:avLst/>
          </a:prstGeom>
          <a:noFill/>
        </p:spPr>
      </p:pic>
      <p:pic>
        <p:nvPicPr>
          <p:cNvPr id="67586" name="Picture 2" descr="Что такое SWOT-анализ и как его правильно сделать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4876" y="1428736"/>
            <a:ext cx="4184117" cy="344168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0387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sz="half" idx="1"/>
          </p:nvPr>
        </p:nvSpPr>
        <p:spPr>
          <a:xfrm>
            <a:off x="1071539" y="571480"/>
            <a:ext cx="4357718" cy="6072230"/>
          </a:xfrm>
        </p:spPr>
        <p:txBody>
          <a:bodyPr>
            <a:no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Korxonaning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kuchli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tomonlari-bu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muvaffaqiyatli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bo'lgan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qo'shimcha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imkoniyatlar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taqdim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etadigan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xususiyatlari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Mavjud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tajriba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noyob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resurslardan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foydalanish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ilg'or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texnologiyalar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zamonaviy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asbob-uskunalar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mavjudligi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yuqori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malakali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xodimlar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boshqalardan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iborat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bo'lishi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5286380" y="642918"/>
            <a:ext cx="3747068" cy="5715040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Korxonaning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zaif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tomonlari-bu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korxonaning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ishlashi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muhim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bo'lgan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narsaning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yo'qligi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boshqa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kompaniyalar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taqqoslaganda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kompaniyani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noqulay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holatga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keltirib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chiqaradigan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narsa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000100" y="0"/>
            <a:ext cx="8143900" cy="571480"/>
          </a:xfrm>
          <a:prstGeom prst="rect">
            <a:avLst/>
          </a:prstGeom>
          <a:solidFill>
            <a:srgbClr val="FFFF00"/>
          </a:solidFill>
          <a:ln w="19050">
            <a:solidFill>
              <a:srgbClr val="FF0000"/>
            </a:solidFill>
          </a:ln>
        </p:spPr>
        <p:txBody>
          <a:bodyPr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3600" b="1" dirty="0" smtClean="0">
                <a:solidFill>
                  <a:srgbClr val="C0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KUCHLI VA ZAIF TOMONLARI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359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000100" y="0"/>
            <a:ext cx="8143900" cy="571480"/>
          </a:xfrm>
          <a:prstGeom prst="rect">
            <a:avLst/>
          </a:prstGeom>
          <a:solidFill>
            <a:srgbClr val="FFFF00"/>
          </a:solidFill>
          <a:ln w="19050">
            <a:solidFill>
              <a:srgbClr val="FF0000"/>
            </a:solidFill>
          </a:ln>
        </p:spPr>
        <p:txBody>
          <a:bodyPr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SWOT TAHLIL MATRITSASI 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142976" y="714357"/>
          <a:ext cx="7858179" cy="5666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9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93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9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288108">
                <a:tc>
                  <a:txBody>
                    <a:bodyPr/>
                    <a:lstStyle/>
                    <a:p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Kuchli</a:t>
                      </a:r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tomonlar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Zaif</a:t>
                      </a:r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4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tomonlar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61592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Imkoniyat-lar</a:t>
                      </a:r>
                      <a:r>
                        <a:rPr lang="en-US" sz="4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S-O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W-O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93902">
                <a:tc>
                  <a:txBody>
                    <a:bodyPr/>
                    <a:lstStyle/>
                    <a:p>
                      <a:pPr algn="ctr"/>
                      <a:r>
                        <a:rPr lang="en-US" sz="40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Havf-hatarlar</a:t>
                      </a:r>
                      <a:endParaRPr lang="ru-RU" sz="4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S-T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000" dirty="0" smtClean="0">
                          <a:latin typeface="Times New Roman" pitchFamily="18" charset="0"/>
                          <a:cs typeface="Times New Roman" pitchFamily="18" charset="0"/>
                        </a:rPr>
                        <a:t>W-T</a:t>
                      </a:r>
                      <a:endParaRPr lang="ru-RU" sz="4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016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000100" y="0"/>
            <a:ext cx="8143900" cy="571480"/>
          </a:xfrm>
          <a:prstGeom prst="rect">
            <a:avLst/>
          </a:prstGeom>
          <a:solidFill>
            <a:srgbClr val="FFFF00"/>
          </a:solidFill>
          <a:ln w="19050">
            <a:solidFill>
              <a:srgbClr val="FF0000"/>
            </a:solidFill>
          </a:ln>
        </p:spPr>
        <p:txBody>
          <a:bodyPr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SWOT TAHLIL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42976" y="714356"/>
            <a:ext cx="778674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</a:rPr>
              <a:t>Uzoq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muddatli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istiqbol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va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korporativ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rivojlanish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dasturida</a:t>
            </a:r>
            <a:r>
              <a:rPr lang="en-US" sz="4000" dirty="0" smtClean="0">
                <a:latin typeface="Times New Roman" pitchFamily="18" charset="0"/>
              </a:rPr>
              <a:t> SWOT </a:t>
            </a:r>
            <a:r>
              <a:rPr lang="en-US" sz="4000" dirty="0" err="1" smtClean="0">
                <a:latin typeface="Times New Roman" pitchFamily="18" charset="0"/>
              </a:rPr>
              <a:t>tahlillari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kompaniyanning</a:t>
            </a:r>
            <a:endParaRPr lang="en-US" sz="4000" dirty="0" smtClean="0">
              <a:latin typeface="Times New Roman" pitchFamily="18" charset="0"/>
            </a:endParaRPr>
          </a:p>
          <a:p>
            <a:r>
              <a:rPr lang="en-US" sz="4000" dirty="0" smtClean="0">
                <a:latin typeface="Times New Roman" pitchFamily="18" charset="0"/>
              </a:rPr>
              <a:t>	</a:t>
            </a:r>
            <a:r>
              <a:rPr lang="en-US" sz="4000" dirty="0" err="1" smtClean="0">
                <a:latin typeface="Times New Roman" pitchFamily="18" charset="0"/>
              </a:rPr>
              <a:t>VISIONi</a:t>
            </a:r>
            <a:r>
              <a:rPr lang="en-US" sz="4000" dirty="0" smtClean="0">
                <a:latin typeface="Times New Roman" pitchFamily="18" charset="0"/>
              </a:rPr>
              <a:t>, </a:t>
            </a:r>
          </a:p>
          <a:p>
            <a:r>
              <a:rPr lang="en-US" sz="4000" dirty="0" smtClean="0">
                <a:latin typeface="Times New Roman" pitchFamily="18" charset="0"/>
              </a:rPr>
              <a:t>	</a:t>
            </a:r>
            <a:r>
              <a:rPr lang="en-US" sz="4000" dirty="0" err="1" smtClean="0">
                <a:latin typeface="Times New Roman" pitchFamily="18" charset="0"/>
              </a:rPr>
              <a:t>MISSIONi</a:t>
            </a:r>
            <a:r>
              <a:rPr lang="en-US" sz="4000" dirty="0" smtClean="0">
                <a:latin typeface="Times New Roman" pitchFamily="18" charset="0"/>
              </a:rPr>
              <a:t> </a:t>
            </a:r>
          </a:p>
          <a:p>
            <a:r>
              <a:rPr lang="en-US" sz="4000" dirty="0" smtClean="0">
                <a:latin typeface="Times New Roman" pitchFamily="18" charset="0"/>
              </a:rPr>
              <a:t>	</a:t>
            </a:r>
            <a:r>
              <a:rPr lang="en-US" sz="4000" dirty="0" err="1" smtClean="0">
                <a:latin typeface="Times New Roman" pitchFamily="18" charset="0"/>
              </a:rPr>
              <a:t>va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uzoq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muddatli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kursini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shakllantirish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va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uning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maqsadlari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va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maqsadlarini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aniqlash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o'rtasidagi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oraliq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aloqadir</a:t>
            </a:r>
            <a:r>
              <a:rPr lang="en-US" sz="4000" dirty="0" smtClean="0">
                <a:latin typeface="Times New Roman" pitchFamily="18" charset="0"/>
              </a:rPr>
              <a:t>.</a:t>
            </a:r>
            <a:endParaRPr lang="ru-RU" sz="4000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16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000100" y="0"/>
            <a:ext cx="8143900" cy="571480"/>
          </a:xfrm>
          <a:prstGeom prst="rect">
            <a:avLst/>
          </a:prstGeom>
          <a:solidFill>
            <a:srgbClr val="FFFF00"/>
          </a:solidFill>
          <a:ln w="19050">
            <a:solidFill>
              <a:srgbClr val="FF0000"/>
            </a:solidFill>
          </a:ln>
        </p:spPr>
        <p:txBody>
          <a:bodyPr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SWOT TAHLIL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14414" y="785794"/>
            <a:ext cx="778674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Times New Roman" pitchFamily="18" charset="0"/>
              </a:rPr>
              <a:t>SWOT </a:t>
            </a:r>
            <a:r>
              <a:rPr lang="en-US" sz="4000" dirty="0" err="1" smtClean="0">
                <a:latin typeface="Times New Roman" pitchFamily="18" charset="0"/>
              </a:rPr>
              <a:t>tahlillari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amalga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oshirilishi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mumkin</a:t>
            </a:r>
            <a:r>
              <a:rPr lang="en-US" sz="4000" dirty="0" smtClean="0">
                <a:latin typeface="Times New Roman" pitchFamily="18" charset="0"/>
              </a:rPr>
              <a:t>:</a:t>
            </a:r>
          </a:p>
          <a:p>
            <a:pPr marL="742950" indent="-742950">
              <a:buAutoNum type="arabicPeriod"/>
            </a:pPr>
            <a:r>
              <a:rPr lang="en-US" sz="4000" dirty="0" err="1" smtClean="0">
                <a:latin typeface="Times New Roman" pitchFamily="18" charset="0"/>
              </a:rPr>
              <a:t>umuman</a:t>
            </a:r>
            <a:r>
              <a:rPr lang="en-US" sz="4000" dirty="0" smtClean="0">
                <a:latin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</a:rPr>
              <a:t>kompaniya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boyicha</a:t>
            </a:r>
            <a:r>
              <a:rPr lang="en-US" sz="4000" dirty="0" smtClean="0">
                <a:latin typeface="Times New Roman" pitchFamily="18" charset="0"/>
              </a:rPr>
              <a:t>, </a:t>
            </a:r>
          </a:p>
          <a:p>
            <a:pPr marL="742950" indent="-742950">
              <a:buAutoNum type="arabicPeriod"/>
            </a:pPr>
            <a:r>
              <a:rPr lang="en-US" sz="4000" dirty="0" err="1" smtClean="0">
                <a:latin typeface="Times New Roman" pitchFamily="18" charset="0"/>
              </a:rPr>
              <a:t>ayrim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biznes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yo'nalishlari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bo'yicha</a:t>
            </a:r>
            <a:r>
              <a:rPr lang="en-US" sz="4000" dirty="0" smtClean="0">
                <a:latin typeface="Times New Roman" pitchFamily="18" charset="0"/>
              </a:rPr>
              <a:t>,</a:t>
            </a:r>
          </a:p>
          <a:p>
            <a:pPr marL="742950" indent="-742950">
              <a:buAutoNum type="arabicPeriod"/>
            </a:pPr>
            <a:r>
              <a:rPr lang="en-US" sz="4000" dirty="0" smtClean="0">
                <a:latin typeface="Times New Roman" pitchFamily="18" charset="0"/>
              </a:rPr>
              <a:t>firma </a:t>
            </a:r>
            <a:r>
              <a:rPr lang="en-US" sz="4000" dirty="0" err="1" smtClean="0">
                <a:latin typeface="Times New Roman" pitchFamily="18" charset="0"/>
              </a:rPr>
              <a:t>faoliyat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yuritadigan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alohida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bozorlar</a:t>
            </a:r>
            <a:r>
              <a:rPr lang="en-US" sz="4000" dirty="0" smtClean="0">
                <a:latin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</a:rPr>
              <a:t>mahsulot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yki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jarayonlar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bo’yicha</a:t>
            </a:r>
            <a:r>
              <a:rPr lang="en-US" sz="4000" dirty="0" smtClean="0">
                <a:latin typeface="Times New Roman" pitchFamily="18" charset="0"/>
              </a:rPr>
              <a:t>.</a:t>
            </a:r>
            <a:endParaRPr lang="ru-RU" sz="4000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16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000100" y="0"/>
            <a:ext cx="8143900" cy="571480"/>
          </a:xfrm>
          <a:prstGeom prst="rect">
            <a:avLst/>
          </a:prstGeom>
          <a:solidFill>
            <a:srgbClr val="FFFF00"/>
          </a:solidFill>
          <a:ln w="19050">
            <a:solidFill>
              <a:srgbClr val="FF0000"/>
            </a:solidFill>
          </a:ln>
        </p:spPr>
        <p:txBody>
          <a:bodyPr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SWOT TAHLIL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42944" y="714356"/>
            <a:ext cx="8001056" cy="5853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3200" dirty="0" smtClean="0">
                <a:latin typeface="Times New Roman" pitchFamily="18" charset="0"/>
              </a:rPr>
              <a:t>SWOT </a:t>
            </a:r>
            <a:r>
              <a:rPr lang="en-US" sz="3200" dirty="0" err="1" smtClean="0">
                <a:latin typeface="Times New Roman" pitchFamily="18" charset="0"/>
              </a:rPr>
              <a:t>tahlilini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o'tkazishdan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oldin</a:t>
            </a:r>
            <a:r>
              <a:rPr lang="en-US" sz="3200" dirty="0" smtClean="0">
                <a:latin typeface="Times New Roman" pitchFamily="18" charset="0"/>
              </a:rPr>
              <a:t>, firma </a:t>
            </a:r>
            <a:r>
              <a:rPr lang="en-US" sz="3200" dirty="0" err="1" smtClean="0">
                <a:latin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tashqi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muhitning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o'zaro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ta'siri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o'rganiladigan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davrni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aniqlash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kerak</a:t>
            </a:r>
            <a:r>
              <a:rPr lang="en-US" sz="3200" dirty="0" smtClean="0">
                <a:latin typeface="Times New Roman" pitchFamily="18" charset="0"/>
              </a:rPr>
              <a:t>. </a:t>
            </a:r>
          </a:p>
          <a:p>
            <a:pPr>
              <a:lnSpc>
                <a:spcPct val="90000"/>
              </a:lnSpc>
            </a:pPr>
            <a:r>
              <a:rPr lang="en-US" sz="3200" dirty="0" smtClean="0">
                <a:latin typeface="Times New Roman" pitchFamily="18" charset="0"/>
              </a:rPr>
              <a:t>Bu </a:t>
            </a:r>
            <a:r>
              <a:rPr lang="en-US" sz="3200" dirty="0" err="1" smtClean="0">
                <a:latin typeface="Times New Roman" pitchFamily="18" charset="0"/>
              </a:rPr>
              <a:t>bo'lishi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mumkin</a:t>
            </a:r>
            <a:r>
              <a:rPr lang="en-US" sz="3200" dirty="0" smtClean="0">
                <a:latin typeface="Times New Roman" pitchFamily="18" charset="0"/>
              </a:rPr>
              <a:t>:</a:t>
            </a:r>
          </a:p>
          <a:p>
            <a:pPr marL="514350" indent="-514350">
              <a:lnSpc>
                <a:spcPct val="90000"/>
              </a:lnSpc>
              <a:buAutoNum type="arabicPeriod"/>
            </a:pPr>
            <a:r>
              <a:rPr lang="en-US" sz="3200" dirty="0" err="1" smtClean="0">
                <a:latin typeface="Times New Roman" pitchFamily="18" charset="0"/>
              </a:rPr>
              <a:t>joriy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davr</a:t>
            </a:r>
            <a:r>
              <a:rPr lang="en-US" sz="3200" dirty="0" smtClean="0">
                <a:latin typeface="Times New Roman" pitchFamily="18" charset="0"/>
              </a:rPr>
              <a:t> - </a:t>
            </a:r>
            <a:r>
              <a:rPr lang="en-US" sz="3200" dirty="0" err="1" smtClean="0">
                <a:latin typeface="Times New Roman" pitchFamily="18" charset="0"/>
              </a:rPr>
              <a:t>kompaniyaning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mavjud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kuchlari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zaif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tomonlari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hozirgi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bozor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holati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o'rganilmoqda</a:t>
            </a:r>
            <a:r>
              <a:rPr lang="en-US" sz="3200" dirty="0" smtClean="0">
                <a:latin typeface="Times New Roman" pitchFamily="18" charset="0"/>
              </a:rPr>
              <a:t>,</a:t>
            </a:r>
          </a:p>
          <a:p>
            <a:pPr marL="514350" indent="-514350">
              <a:lnSpc>
                <a:spcPct val="90000"/>
              </a:lnSpc>
              <a:buAutoNum type="arabicPeriod"/>
            </a:pPr>
            <a:r>
              <a:rPr lang="en-US" sz="3200" dirty="0" err="1" smtClean="0">
                <a:latin typeface="Times New Roman" pitchFamily="18" charset="0"/>
              </a:rPr>
              <a:t>qisqa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muddatli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istiqbol</a:t>
            </a:r>
            <a:r>
              <a:rPr lang="en-US" sz="3200" dirty="0" smtClean="0">
                <a:latin typeface="Times New Roman" pitchFamily="18" charset="0"/>
              </a:rPr>
              <a:t> (</a:t>
            </a:r>
            <a:r>
              <a:rPr lang="en-US" sz="3200" dirty="0" err="1" smtClean="0">
                <a:latin typeface="Times New Roman" pitchFamily="18" charset="0"/>
              </a:rPr>
              <a:t>an'anaviy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tarzda</a:t>
            </a:r>
            <a:r>
              <a:rPr lang="en-US" sz="3200" dirty="0" smtClean="0">
                <a:latin typeface="Times New Roman" pitchFamily="18" charset="0"/>
              </a:rPr>
              <a:t>, 1-2 </a:t>
            </a:r>
            <a:r>
              <a:rPr lang="en-US" sz="3200" dirty="0" err="1" smtClean="0">
                <a:latin typeface="Times New Roman" pitchFamily="18" charset="0"/>
              </a:rPr>
              <a:t>yil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ichida</a:t>
            </a:r>
            <a:r>
              <a:rPr lang="en-US" sz="3200" dirty="0" smtClean="0">
                <a:latin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</a:rPr>
              <a:t>umuman</a:t>
            </a:r>
            <a:r>
              <a:rPr lang="en-US" sz="3200" dirty="0" smtClean="0">
                <a:latin typeface="Times New Roman" pitchFamily="18" charset="0"/>
              </a:rPr>
              <a:t>, </a:t>
            </a:r>
            <a:r>
              <a:rPr lang="en-US" sz="3200" dirty="0" err="1" smtClean="0">
                <a:latin typeface="Times New Roman" pitchFamily="18" charset="0"/>
              </a:rPr>
              <a:t>atrof-muhitning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turbulentligi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darajasi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bilan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belgilanadi</a:t>
            </a:r>
            <a:r>
              <a:rPr lang="en-US" sz="3200" dirty="0" smtClean="0">
                <a:latin typeface="Times New Roman" pitchFamily="18" charset="0"/>
              </a:rPr>
              <a:t>),</a:t>
            </a:r>
          </a:p>
          <a:p>
            <a:pPr marL="514350" indent="-514350">
              <a:lnSpc>
                <a:spcPct val="90000"/>
              </a:lnSpc>
              <a:buAutoNum type="arabicPeriod"/>
            </a:pPr>
            <a:r>
              <a:rPr lang="en-US" sz="3200" dirty="0" err="1" smtClean="0">
                <a:latin typeface="Times New Roman" pitchFamily="18" charset="0"/>
              </a:rPr>
              <a:t>o'rta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muddatli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istiqbol</a:t>
            </a:r>
            <a:r>
              <a:rPr lang="en-US" sz="3200" dirty="0" smtClean="0">
                <a:latin typeface="Times New Roman" pitchFamily="18" charset="0"/>
              </a:rPr>
              <a:t> (</a:t>
            </a:r>
            <a:r>
              <a:rPr lang="en-US" sz="3200" dirty="0" err="1" smtClean="0">
                <a:latin typeface="Times New Roman" pitchFamily="18" charset="0"/>
              </a:rPr>
              <a:t>an'anaviy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ravishda</a:t>
            </a:r>
            <a:r>
              <a:rPr lang="en-US" sz="3200" dirty="0" smtClean="0">
                <a:latin typeface="Times New Roman" pitchFamily="18" charset="0"/>
              </a:rPr>
              <a:t>, 3-5 </a:t>
            </a:r>
            <a:r>
              <a:rPr lang="en-US" sz="3200" dirty="0" err="1" smtClean="0">
                <a:latin typeface="Times New Roman" pitchFamily="18" charset="0"/>
              </a:rPr>
              <a:t>yil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ichida</a:t>
            </a:r>
            <a:r>
              <a:rPr lang="en-US" sz="3200" dirty="0" smtClean="0">
                <a:latin typeface="Times New Roman" pitchFamily="18" charset="0"/>
              </a:rPr>
              <a:t>),</a:t>
            </a:r>
            <a:r>
              <a:rPr lang="en-US" sz="3200" dirty="0" err="1" smtClean="0">
                <a:latin typeface="Times New Roman" pitchFamily="18" charset="0"/>
              </a:rPr>
              <a:t>uzoq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muddatli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istiqbol</a:t>
            </a:r>
            <a:r>
              <a:rPr lang="en-US" sz="3200" dirty="0" smtClean="0">
                <a:latin typeface="Times New Roman" pitchFamily="18" charset="0"/>
              </a:rPr>
              <a:t> (5 </a:t>
            </a:r>
            <a:r>
              <a:rPr lang="en-US" sz="3200" dirty="0" err="1" smtClean="0">
                <a:latin typeface="Times New Roman" pitchFamily="18" charset="0"/>
              </a:rPr>
              <a:t>yildan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ortiq</a:t>
            </a:r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</a:rPr>
              <a:t>bashorat</a:t>
            </a:r>
            <a:r>
              <a:rPr lang="en-US" sz="3200" dirty="0" smtClean="0">
                <a:latin typeface="Times New Roman" pitchFamily="18" charset="0"/>
              </a:rPr>
              <a:t>).</a:t>
            </a:r>
            <a:endParaRPr lang="ru-RU" sz="3200" dirty="0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016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000100" y="0"/>
            <a:ext cx="8143900" cy="571480"/>
          </a:xfrm>
          <a:prstGeom prst="rect">
            <a:avLst/>
          </a:prstGeom>
          <a:solidFill>
            <a:srgbClr val="FFFF00"/>
          </a:solidFill>
          <a:ln w="19050">
            <a:solidFill>
              <a:srgbClr val="FF0000"/>
            </a:solidFill>
          </a:ln>
        </p:spPr>
        <p:txBody>
          <a:bodyPr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SWOT TAHLIL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214414" y="714356"/>
          <a:ext cx="7715304" cy="5021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7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7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8943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Nima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kilmoq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kerak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Foyda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va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imkoniyatlarni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birlashtiradigan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yo'nalishlar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943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Nima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bilan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kurashish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Kompaniyaning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afzalliklari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bor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, ammo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tahdidlar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mavjud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943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Nimadan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ozod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bolish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Kompaniyaning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zaif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tomonlari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va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jiddiy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tahdidlar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mavjud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bo'lgan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yo'nalishlari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9430"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Nimani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rivojlantirish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kerak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Imkoniyatlardan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foydalanish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kompaniyaning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zaif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tomonlari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bilan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cheklangan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joylar</a:t>
                      </a:r>
                      <a:endParaRPr lang="ru-RU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016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000100" y="0"/>
            <a:ext cx="8143900" cy="571480"/>
          </a:xfrm>
          <a:prstGeom prst="rect">
            <a:avLst/>
          </a:prstGeom>
          <a:solidFill>
            <a:srgbClr val="FFFF00"/>
          </a:solidFill>
          <a:ln w="19050">
            <a:solidFill>
              <a:srgbClr val="FF0000"/>
            </a:solidFill>
          </a:ln>
        </p:spPr>
        <p:txBody>
          <a:bodyPr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SWOT TAHLIL MUAMMOLARI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285852" y="1428736"/>
          <a:ext cx="7715304" cy="4198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7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57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8943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Kuchli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tomonlari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Zaif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tomonlari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89430"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Soddalik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Olingan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ma’lumotlar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bilan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nima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qilish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kerakligi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aniq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emas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89430"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Ko’p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variant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natija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beradi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Variantlardan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tanlash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uchun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mezonlar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mavjud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emas</a:t>
                      </a:r>
                      <a:r>
                        <a:rPr lang="en-US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0167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4107</TotalTime>
  <Words>483</Words>
  <Application>Microsoft Office PowerPoint</Application>
  <PresentationFormat>Экран (4:3)</PresentationFormat>
  <Paragraphs>116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3" baseType="lpstr">
      <vt:lpstr>Aharoni</vt:lpstr>
      <vt:lpstr>Arial</vt:lpstr>
      <vt:lpstr>Arial Black</vt:lpstr>
      <vt:lpstr>Calibri</vt:lpstr>
      <vt:lpstr>Corbel</vt:lpstr>
      <vt:lpstr>Gill Sans MT</vt:lpstr>
      <vt:lpstr>Times New Roman</vt:lpstr>
      <vt:lpstr>Verdana</vt:lpstr>
      <vt:lpstr>Wingdings 2</vt:lpstr>
      <vt:lpstr>Солнцестояние</vt:lpstr>
      <vt:lpstr>  SWOT TAHLIL VA O’Z-O’ZINI BAHOLASH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SWOT TAHLIL TIZIMI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Metallarga ishlov berish turlari, usullari va jihozlar,</dc:title>
  <dc:creator>Arxiv.uz</dc:creator>
  <cp:keywords>slayd pptx</cp:keywords>
  <cp:lastModifiedBy>arxiv.uz</cp:lastModifiedBy>
  <cp:revision>326</cp:revision>
  <dcterms:created xsi:type="dcterms:W3CDTF">2021-05-20T07:27:36Z</dcterms:created>
  <dcterms:modified xsi:type="dcterms:W3CDTF">2024-09-05T08:19:50Z</dcterms:modified>
</cp:coreProperties>
</file>