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80" r:id="rId5"/>
    <p:sldId id="259" r:id="rId6"/>
    <p:sldId id="260" r:id="rId7"/>
    <p:sldId id="266" r:id="rId8"/>
    <p:sldId id="281" r:id="rId9"/>
    <p:sldId id="261" r:id="rId10"/>
    <p:sldId id="262" r:id="rId11"/>
    <p:sldId id="263" r:id="rId12"/>
    <p:sldId id="264" r:id="rId13"/>
    <p:sldId id="282" r:id="rId14"/>
    <p:sldId id="265" r:id="rId15"/>
    <p:sldId id="289" r:id="rId16"/>
    <p:sldId id="267" r:id="rId17"/>
    <p:sldId id="268" r:id="rId18"/>
    <p:sldId id="269" r:id="rId19"/>
    <p:sldId id="283" r:id="rId20"/>
    <p:sldId id="270" r:id="rId21"/>
    <p:sldId id="271" r:id="rId22"/>
    <p:sldId id="284" r:id="rId23"/>
    <p:sldId id="272" r:id="rId24"/>
    <p:sldId id="285" r:id="rId25"/>
    <p:sldId id="273" r:id="rId26"/>
    <p:sldId id="274" r:id="rId27"/>
    <p:sldId id="277" r:id="rId28"/>
    <p:sldId id="286" r:id="rId29"/>
    <p:sldId id="275" r:id="rId30"/>
    <p:sldId id="287" r:id="rId31"/>
    <p:sldId id="276" r:id="rId32"/>
    <p:sldId id="278" r:id="rId33"/>
    <p:sldId id="288" r:id="rId34"/>
  </p:sldIdLst>
  <p:sldSz cx="9144000" cy="6858000" type="screen4x3"/>
  <p:notesSz cx="6858000" cy="9144000"/>
  <p:defaultTextStyle>
    <a:defPPr>
      <a:defRPr lang="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3E766-D61F-4472-90E7-15E83C271A4E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7790-348E-4D4A-8F5A-F6D23118D3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F04F-C461-4010-9F6B-B85D1DB6D9DB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3D38-6623-4FD8-8EFB-D0F7BF6DC637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E681-540F-478E-827F-6311AEA8B00A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7D66-2DB7-4F63-BD78-2D6330608518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CEF4-EEED-4B0A-BA75-15F7A524B1E5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5DF0-A161-49B2-A647-CFD85A2D66DB}" type="datetime1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75B4-3F83-4476-98CE-80B527CE3F11}" type="datetime1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E8E-1A55-4D61-B495-BB59F80DADED}" type="datetime1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8138-0110-4FF3-AEBD-BEC274747C0C}" type="datetime1">
              <a:rPr lang="ru-RU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598-42D0-4F33-A881-D9BE11EB3BBB}" type="datetime1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6EC-3395-4174-9C02-BCA6A075D47D}" type="datetime1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029FF-F537-4121-9634-1DA108F4912A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87A9-E147-4A63-BB8B-E8FFF12754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941168"/>
            <a:ext cx="7772400" cy="1728192"/>
          </a:xfrm>
        </p:spPr>
        <p:txBody>
          <a:bodyPr>
            <a:normAutofit/>
          </a:bodyPr>
          <a:lstStyle/>
          <a:p>
            <a:r>
              <a:rPr lang="u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 </a:t>
            </a:r>
            <a:r>
              <a:rPr lang="u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gumanitar bilimlarning xususiyatlari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z" b="1" dirty="0" smtClean="0"/>
              <a:t>2.</a:t>
            </a:r>
            <a:r>
              <a:rPr lang="uz" b="1" dirty="0"/>
              <a:t> </a:t>
            </a:r>
            <a:r>
              <a:rPr lang="uz" dirty="0"/>
              <a:t>Ijtimoiy-gumanitar fanlarning vujudga kelishi umuman fanning shakllanishini yakunlashni, dunyoning barcha sohalarida: tabiat, jamiyat va ilmiy tadqiqotlarni qamrab olishni anglatardi.</a:t>
            </a:r>
            <a:r>
              <a:rPr lang="uz" b="1" i="1" dirty="0"/>
              <a:t> </a:t>
            </a:r>
            <a:r>
              <a:rPr lang="uz" dirty="0" smtClean="0"/>
              <a:t>ruh.</a:t>
            </a:r>
          </a:p>
          <a:p>
            <a:pPr>
              <a:buNone/>
            </a:pPr>
            <a:r>
              <a:rPr lang="uz" b="1" dirty="0" smtClean="0"/>
              <a:t>3.</a:t>
            </a:r>
            <a:r>
              <a:rPr lang="uz" b="1" dirty="0"/>
              <a:t> </a:t>
            </a:r>
            <a:r>
              <a:rPr lang="uz" dirty="0"/>
              <a:t>Ijtimoiy va gumanitar fanlar jamiyat hayotining o'ziga xos bo'lgan turli sohalarini o'rganish maqsadida paydo bo'ldi</a:t>
            </a:r>
            <a:r>
              <a:rPr lang="uz" b="1" i="1" dirty="0"/>
              <a:t> </a:t>
            </a:r>
            <a:r>
              <a:rPr lang="uz" dirty="0"/>
              <a:t>vazifalar va</a:t>
            </a:r>
            <a:r>
              <a:rPr lang="uz" b="1" i="1" dirty="0"/>
              <a:t> </a:t>
            </a:r>
            <a:r>
              <a:rPr lang="uz" dirty="0"/>
              <a:t>nisbatan mustaqil va avtonom tarzda mavjud edi</a:t>
            </a:r>
            <a:r>
              <a:rPr lang="uz" b="1" i="1" dirty="0"/>
              <a:t> </a:t>
            </a:r>
            <a:r>
              <a:rPr lang="uz" dirty="0"/>
              <a:t>bir-biridan. Ular ma'lum bir ijtimoiy davrni aks ettiruvchi matnlarni o'rganish maqsadini ham ko'zlaganlar.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z" b="1" dirty="0" smtClean="0"/>
              <a:t>4 </a:t>
            </a:r>
            <a:r>
              <a:rPr lang="uz" dirty="0" smtClean="0"/>
              <a:t>.</a:t>
            </a:r>
            <a:r>
              <a:rPr lang="uz" dirty="0"/>
              <a:t> </a:t>
            </a:r>
            <a:r>
              <a:rPr lang="u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 fanlar</a:t>
            </a:r>
            <a:r>
              <a:rPr lang="uz" b="1" i="1" dirty="0"/>
              <a:t> jamiyat hayotining turli sohalarini oʻrganishga kirishdi (masalan, iqtisod jamiyatning iqtisodiy sohasini, sotsiologiya — jamiyatning ijtimoiy sohasini, siyosatshunoslik — jamiyatning siyosiy sohasini, </a:t>
            </a:r>
            <a:r>
              <a:rPr lang="uz" dirty="0" err="1"/>
              <a:t>madaniyatshunoslik </a:t>
            </a:r>
            <a:r>
              <a:rPr lang="uz" dirty="0"/>
              <a:t>, pedagogika, psixologiya, filologiyani oʻrganish maqsadida vujudga kelgan.</a:t>
            </a:r>
            <a:r>
              <a:rPr lang="uz" b="1" i="1" dirty="0"/>
              <a:t> </a:t>
            </a:r>
            <a:r>
              <a:rPr lang="uz" dirty="0"/>
              <a:t>- jamiyatning ma'naviy sohasi va boshqalar). </a:t>
            </a:r>
            <a:r>
              <a:rPr lang="u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Gumanitar fanlar </a:t>
            </a:r>
            <a:r>
              <a:rPr lang="uz" dirty="0"/>
              <a:t>jamiyat va odamlar haqidagi ma’lumotlarni o‘z ichiga olgan matnlarni, axborot manbalarini (masalan, tarix o‘rganilgan tarixiy manbalar, filologiya – yozma va hokazo) o‘rgana boshladi.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z" b="1" dirty="0" smtClean="0"/>
              <a:t>5.</a:t>
            </a:r>
            <a:r>
              <a:rPr lang="uz" b="1" dirty="0"/>
              <a:t> </a:t>
            </a:r>
            <a:r>
              <a:rPr lang="uz" dirty="0"/>
              <a:t>20-21-asr boshlarida</a:t>
            </a:r>
            <a:r>
              <a:rPr lang="uz" b="1" i="1" dirty="0"/>
              <a:t> </a:t>
            </a:r>
            <a:r>
              <a:rPr lang="uz" dirty="0"/>
              <a:t>ijtimoiy-gumanitar fanlar rivojlanishda davom etmoqda, ular o'zlarining tadqiqot predmetini aniqlaydilar, ijtimoiy amaliyotga nisbatan maqsadlarni aniqroq belgilaydilar, matematika va kompyuter modellashtirish usullaridan faolroq foydalanadilar, tabiiy va texnik fanlar bilan </a:t>
            </a:r>
            <a:r>
              <a:rPr lang="uz" dirty="0" err="1"/>
              <a:t>yaqinlashadilar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21-asrning boshlarida</a:t>
            </a:r>
            <a:r>
              <a:rPr lang="u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 va gumanitar fanlar rivojlanishda davom etmoqda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Ijtimoiy-gumanitar bilimlarning xususiyatlari va farqlari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z" dirty="0" smtClean="0"/>
              <a:t>Tabiiy</a:t>
            </a:r>
            <a:r>
              <a:rPr lang="uz" b="1" i="1" dirty="0"/>
              <a:t> </a:t>
            </a:r>
            <a:r>
              <a:rPr lang="uz" dirty="0"/>
              <a:t>ijtimoiy va gumanitar fanlar esa barcha xususiyatlarga ega</a:t>
            </a:r>
            <a:r>
              <a:rPr lang="uz" b="1" i="1" dirty="0"/>
              <a:t> </a:t>
            </a:r>
            <a:r>
              <a:rPr lang="uz" dirty="0"/>
              <a:t>fan maxsus hodisa sifatida (yangi narsalarni bilish, empirik va nazariy darajalarning mavjudligi, tushunchalarda </a:t>
            </a:r>
            <a:r>
              <a:rPr lang="uz" dirty="0" err="1"/>
              <a:t>rasmiylashtirish va boshqalar). </a:t>
            </a:r>
            <a:r>
              <a:rPr lang="uz" dirty="0"/>
              <a:t>Shu bilan birga, ijtimoiy va gumanitar fanlar </a:t>
            </a:r>
            <a:r>
              <a:rPr lang="uz" i="1" dirty="0"/>
              <a:t>bir-biridan farq qiladi</a:t>
            </a:r>
            <a:r>
              <a:rPr lang="uz" b="1" i="1" dirty="0"/>
              <a:t> </a:t>
            </a:r>
            <a:r>
              <a:rPr lang="uz" i="1" dirty="0"/>
              <a:t>tabiiy, matematika va texnika fanlari </a:t>
            </a:r>
            <a:r>
              <a:rPr lang="uz" dirty="0"/>
              <a:t>quyidagi asoslarda: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z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 va gumanitar fanlar </a:t>
            </a:r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z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bir-biridan farq qiladi</a:t>
            </a:r>
            <a:r>
              <a:rPr lang="uz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z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tabiiy, matematika va texnika fanlari</a:t>
            </a:r>
            <a:endParaRPr lang="ru-RU" sz="2400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 va gumanitar fanlar </a:t>
            </a:r>
            <a:r>
              <a:rPr lang="u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o'rtasidagi farqlar 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z" b="1" dirty="0" smtClean="0"/>
              <a:t>1) </a:t>
            </a:r>
            <a:r>
              <a:rPr lang="uz" b="1" i="1" dirty="0"/>
              <a:t>tadqiqot ob'ektiga </a:t>
            </a:r>
            <a:r>
              <a:rPr lang="uz" b="1" i="1" dirty="0" smtClean="0"/>
              <a:t>ko'ra </a:t>
            </a:r>
            <a:r>
              <a:rPr lang="uz" dirty="0"/>
              <a:t>- tabiiy fanlar tabiiy haqiqatni o'rganadi, ya'ni. "narsalar olami" sifatida ob'ektiv mavjud bo'lgan narsa; ijtimoiy va gumanitar fanlar ijtimoiy voqelikni, ya'ni ob'ektiv-sub'ektiv voqelik sifatida mavjud bo'lgan narsalarni "odamlar dunyosi" sifatida o'rganadi;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z" dirty="0" smtClean="0"/>
              <a:t>2). </a:t>
            </a:r>
            <a:r>
              <a:rPr lang="uz" b="1" i="1" dirty="0"/>
              <a:t>funksional asosda </a:t>
            </a:r>
            <a:r>
              <a:rPr lang="uz" b="1" i="1" dirty="0" smtClean="0"/>
              <a:t>- </a:t>
            </a:r>
            <a:r>
              <a:rPr lang="uz" dirty="0"/>
              <a:t>tabiiy fanlar tabiat hodisalarining sabablarini tushuntirishga intiladi, ijtimoiy va gumanitar fanlar ijtimoiy hodisalarning ma'nosini tushunishni ta'minlaydi. Tabiiy fanlar o'rganishga intiladi</a:t>
            </a:r>
            <a:r>
              <a:rPr lang="uz" b="1" i="1" dirty="0"/>
              <a:t> </a:t>
            </a:r>
            <a:r>
              <a:rPr lang="uz" dirty="0"/>
              <a:t>tadqiqot predmetining miqdoriy va sifat xususiyatlari, ijtimoiy-gumanitar fanlar - birinchi navbatda, sifat xususiyatlari;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z" dirty="0" smtClean="0"/>
              <a:t>3). </a:t>
            </a:r>
            <a:r>
              <a:rPr lang="uz" b="1" i="1" dirty="0"/>
              <a:t>tadqiqot maqsadlariga </a:t>
            </a:r>
            <a:r>
              <a:rPr lang="uz" b="1" i="1" dirty="0" smtClean="0"/>
              <a:t>ko'ra </a:t>
            </a:r>
            <a:r>
              <a:rPr lang="uz" dirty="0"/>
              <a:t>- tabiiy fanlar quyidagi maqsadni ko'zlaydilar: tabiatning umumiy qonuniyatlarini ochish,</a:t>
            </a:r>
            <a:r>
              <a:rPr lang="uz" b="1" i="1" dirty="0"/>
              <a:t> </a:t>
            </a:r>
            <a:r>
              <a:rPr lang="uz" dirty="0"/>
              <a:t>va ijtimoiy-gumanitar fanlar - madaniyatning o'ziga xos ko'rinishlarini bilish. Tabiiy fanlar bilishning </a:t>
            </a:r>
            <a:r>
              <a:rPr lang="uz" i="1" dirty="0" err="1"/>
              <a:t>monolog </a:t>
            </a:r>
            <a:r>
              <a:rPr lang="uz" i="1" dirty="0"/>
              <a:t>shaklidan foydalanadi, ijtimoiy va gumanitar fanlar dialog shakliga qaratilgan.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Farqi:</a:t>
            </a:r>
            <a:r>
              <a:rPr lang="u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z" sz="3200" dirty="0" smtClean="0"/>
              <a:t>tadqiqot maqsadi, asoslari va usullari, tadqiqot ob'ekti va predmeti bo'yicha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" dirty="0" smtClean="0"/>
              <a:t>Reja: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z" dirty="0" smtClean="0"/>
              <a:t>1. Ijtimoiy-gumanitar fanlarning mustaqil ilmiy bilim sohasi sifatida vujudga kelishi.</a:t>
            </a:r>
          </a:p>
          <a:p>
            <a:pPr>
              <a:buNone/>
            </a:pPr>
            <a:r>
              <a:rPr lang="uz" dirty="0" smtClean="0"/>
              <a:t>2. Ijtimoiy-gumanitar bilimlarning xususiyatlari va farqlari.</a:t>
            </a:r>
          </a:p>
          <a:p>
            <a:pPr>
              <a:buNone/>
            </a:pPr>
            <a:r>
              <a:rPr lang="uz" dirty="0" smtClean="0"/>
              <a:t>3.</a:t>
            </a:r>
            <a:r>
              <a:rPr lang="uz" dirty="0"/>
              <a:t> Ijtimoiy-kommunikatsiya fanlari </a:t>
            </a:r>
            <a:r>
              <a:rPr lang="uz" dirty="0" smtClean="0"/>
              <a:t>majmuasi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" dirty="0" smtClean="0"/>
              <a:t>Shunday qilib,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z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Ob'ektlar</a:t>
            </a:r>
            <a:r>
              <a:rPr lang="uz" dirty="0" smtClean="0"/>
              <a:t> </a:t>
            </a:r>
            <a:r>
              <a:rPr lang="uz" dirty="0"/>
              <a:t>ijtimoiy va gumanitar fanlar </a:t>
            </a:r>
            <a:r>
              <a:rPr lang="uz" dirty="0" smtClean="0"/>
              <a:t>quyidagilardir:</a:t>
            </a:r>
            <a:endParaRPr lang="ru-RU" dirty="0"/>
          </a:p>
          <a:p>
            <a:r>
              <a:rPr lang="uz" dirty="0"/>
              <a:t> </a:t>
            </a:r>
            <a:r>
              <a:rPr lang="uz" dirty="0" smtClean="0"/>
              <a:t>- </a:t>
            </a:r>
            <a:r>
              <a:rPr lang="uz" b="1" dirty="0" smtClean="0"/>
              <a:t>butun jamiyat, </a:t>
            </a:r>
            <a:r>
              <a:rPr lang="uz" b="1" dirty="0"/>
              <a:t>ya'ni. muayyan mulkiy va boshqaruv munosabatlariga asoslangan odamlarning birgalikdagi hayotiy faoliyati shakli;</a:t>
            </a:r>
            <a:endParaRPr lang="ru-RU" dirty="0"/>
          </a:p>
          <a:p>
            <a:r>
              <a:rPr lang="uz" dirty="0"/>
              <a:t>- </a:t>
            </a:r>
            <a:r>
              <a:rPr lang="uz" b="1" dirty="0"/>
              <a:t>jamiyatning turli sohalari, ya'ni. muayyan muammolarni hal qilish uchun yaratilgan inson faoliyatining muayyan sohalari;</a:t>
            </a:r>
            <a:endParaRPr lang="ru-RU" dirty="0"/>
          </a:p>
          <a:p>
            <a:r>
              <a:rPr lang="uz" dirty="0"/>
              <a:t>- </a:t>
            </a:r>
            <a:r>
              <a:rPr lang="uz" b="1" dirty="0"/>
              <a:t>inson ma'naviy faoliyatining mahsullari, ya'ni, birinchi navbatda, ma'lum bir ma'noni aks ettiruvchi belgilar tizimi bo'lgan matnlar.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Mavzu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z" dirty="0" smtClean="0"/>
              <a:t> </a:t>
            </a:r>
            <a:r>
              <a:rPr lang="u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Ijtimoiy-gumanitar fanlar </a:t>
            </a:r>
            <a:r>
              <a:rPr lang="uz" dirty="0"/>
              <a:t>jamiyat hayotining turli sohalarida, inson ma’naviy faoliyati mahsullarida sodir bo‘ladigan xususiyatlar, jihatlar, munosabatlar, jarayonlardir.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" dirty="0" err="1" smtClean="0"/>
              <a:t>Ijtimoiy fanlarning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Ilmiy bilish usullari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z" dirty="0"/>
              <a:t>tabiiy-matematik va ijtimoiy-gumanitar bilimlar uchun umumiydir </a:t>
            </a:r>
            <a:endParaRPr lang="ru-RU" dirty="0" smtClean="0"/>
          </a:p>
          <a:p>
            <a:r>
              <a:rPr lang="uz" dirty="0" smtClean="0"/>
              <a:t>bilan birga </a:t>
            </a:r>
            <a:r>
              <a:rPr lang="uz" dirty="0"/>
              <a:t>, ijtimoiy-gumanitar fanlar metodlari ham o'ziga xos xususiyatlarga ega. Ular sub'ekt (jamiyat tabiatdan ko'ra murakkabroq dunyo haqiqati sifatida) va maqsadlar (o'ziga xos, o'ziga xoslikni bilish) bilan belgilanadi.</a:t>
            </a:r>
            <a:r>
              <a:rPr lang="uz" b="1" dirty="0"/>
              <a:t> </a:t>
            </a:r>
            <a:r>
              <a:rPr lang="uz" dirty="0"/>
              <a:t>ijtimoiy va gumanitar fanlar.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dirty="0" smtClean="0"/>
              <a:t>Ijtimoiy-gumanitar fanlar metodlari o`ziga xos xususiyatlarga ega.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Ijtimoiy-gumanitar fanlar metodlarining xususiyatlari quyidagilardan iborat: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z" i="1" dirty="0"/>
              <a:t>– umumiy bilish usullari o‘zgartirilgan shaklda qo‘llaniladi, masalan, ijtimoiy-gumanitar fanlarda kuzatish ishtirokchi, eksperiment ijtimoiy va boshqalar;</a:t>
            </a:r>
            <a:endParaRPr lang="ru-RU" dirty="0"/>
          </a:p>
          <a:p>
            <a:r>
              <a:rPr lang="uz" i="1" dirty="0"/>
              <a:t>- ijtimoiy va gumanitar fanlar o'zlarining maxsus usullaridan foydalanadilar, masalan, so'rovlar, suhbatlar va boshqalar;</a:t>
            </a:r>
            <a:endParaRPr lang="ru-RU" dirty="0"/>
          </a:p>
          <a:p>
            <a:r>
              <a:rPr lang="uz" i="1" dirty="0"/>
              <a:t>– ijtimoiy va gumanitar fanlarda </a:t>
            </a:r>
            <a:r>
              <a:rPr lang="uz" i="1" dirty="0" err="1"/>
              <a:t>idografik usul asosan qo‘llaniladi</a:t>
            </a:r>
            <a:r>
              <a:rPr lang="uz" i="1" dirty="0"/>
              <a:t> </a:t>
            </a:r>
            <a:r>
              <a:rPr lang="uz" i="1" dirty="0" smtClean="0"/>
              <a:t>usul </a:t>
            </a:r>
            <a:r>
              <a:rPr lang="uz" dirty="0" smtClean="0"/>
              <a:t>(maqsad </a:t>
            </a:r>
            <a:r>
              <a:rPr lang="uz" dirty="0"/>
              <a:t>- noyob narsani izlash, ijtimoiy hodisalarning ma'nosini tushunish </a:t>
            </a:r>
            <a:r>
              <a:rPr lang="uz" dirty="0" smtClean="0"/>
              <a:t>, </a:t>
            </a:r>
            <a:r>
              <a:rPr lang="uz" dirty="0"/>
              <a:t>alohida ijtimoiy faktni tushunish </a:t>
            </a:r>
            <a:r>
              <a:rPr lang="uz" dirty="0" smtClean="0"/>
              <a:t>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i="1" dirty="0" smtClean="0"/>
              <a:t>Ijtimoiy va gumanitar fanlarning eng muhim usuli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z" i="1" dirty="0" smtClean="0"/>
              <a:t>- </a:t>
            </a:r>
            <a:r>
              <a:rPr lang="uz" b="1" i="1" dirty="0"/>
              <a:t>tarixshunoslik </a:t>
            </a:r>
            <a:r>
              <a:rPr lang="uz" i="1" dirty="0"/>
              <a:t>usuli .</a:t>
            </a:r>
            <a:endParaRPr lang="ru-RU" i="1" dirty="0" smtClean="0"/>
          </a:p>
          <a:p>
            <a:pPr>
              <a:buNone/>
            </a:pPr>
            <a:r>
              <a:rPr lang="uz" i="1" dirty="0"/>
              <a:t> </a:t>
            </a:r>
            <a:r>
              <a:rPr lang="uz" sz="4000" dirty="0" smtClean="0"/>
              <a:t>Tarixiylik</a:t>
            </a:r>
            <a:r>
              <a:rPr lang="uz" dirty="0" smtClean="0"/>
              <a:t> </a:t>
            </a:r>
            <a:r>
              <a:rPr lang="uz" dirty="0"/>
              <a:t>ijtimoiy hodisalarni ularning paydo bo'lishi, shakllanishi va rivojlanishi jarayonida muayyan sharoit va sharoitlarda ko'rib chiqishni o'z ichiga olgan tadqiqot usuli. Undagi asosiy narsa - o'tmishni qayta qurish, bugungi kunni tasvirlash va kelajakni bashorat qilish.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" sz="3100" i="1" dirty="0"/>
              <a:t>Ijtimoiy va gumanitar fanlar quyidagi maxsus usullardan foydalanadilar </a:t>
            </a:r>
            <a:r>
              <a:rPr lang="uz" sz="3100" i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z" i="1" dirty="0"/>
              <a:t>dialog,</a:t>
            </a:r>
            <a:endParaRPr lang="ru-RU" dirty="0"/>
          </a:p>
          <a:p>
            <a:r>
              <a:rPr lang="uz" i="1" dirty="0"/>
              <a:t>- hujjatlarni tahlil qilish;</a:t>
            </a:r>
            <a:endParaRPr lang="ru-RU" dirty="0"/>
          </a:p>
          <a:p>
            <a:r>
              <a:rPr lang="uz" i="1" dirty="0"/>
              <a:t>- so'rovnoma,</a:t>
            </a:r>
            <a:endParaRPr lang="ru-RU" dirty="0"/>
          </a:p>
          <a:p>
            <a:r>
              <a:rPr lang="uz" i="1" dirty="0"/>
              <a:t>- suhbat,</a:t>
            </a:r>
            <a:endParaRPr lang="ru-RU" dirty="0"/>
          </a:p>
          <a:p>
            <a:r>
              <a:rPr lang="uz" i="1" dirty="0"/>
              <a:t>- ekspert baholash;</a:t>
            </a:r>
            <a:endParaRPr lang="ru-RU" dirty="0"/>
          </a:p>
          <a:p>
            <a:r>
              <a:rPr lang="uz" i="1" dirty="0"/>
              <a:t>- dizayn,</a:t>
            </a:r>
            <a:endParaRPr lang="ru-RU" dirty="0"/>
          </a:p>
          <a:p>
            <a:r>
              <a:rPr lang="uz" i="1" dirty="0"/>
              <a:t>- sinov,</a:t>
            </a:r>
            <a:endParaRPr lang="ru-RU" dirty="0"/>
          </a:p>
          <a:p>
            <a:r>
              <a:rPr lang="uz" i="1" dirty="0"/>
              <a:t>- so'rovnoma,</a:t>
            </a:r>
            <a:endParaRPr lang="ru-RU" dirty="0"/>
          </a:p>
          <a:p>
            <a:r>
              <a:rPr lang="uz" i="1" dirty="0"/>
              <a:t>- biografik,</a:t>
            </a:r>
            <a:endParaRPr lang="ru-RU" dirty="0"/>
          </a:p>
          <a:p>
            <a:r>
              <a:rPr lang="uz" i="1" dirty="0"/>
              <a:t>- sotsiometrik,</a:t>
            </a:r>
            <a:endParaRPr lang="ru-RU" dirty="0"/>
          </a:p>
          <a:p>
            <a:r>
              <a:rPr lang="uz" i="1" dirty="0"/>
              <a:t>- "ish o'yinlari" usuli va boshqalar.</a:t>
            </a:r>
            <a:endParaRPr lang="ru-RU" dirty="0"/>
          </a:p>
          <a:p>
            <a:r>
              <a:rPr lang="uz" dirty="0" smtClean="0"/>
              <a:t>- amaliy tadqiqotlar usuli va boshqalar.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Keyslarni o'rganish usuli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853136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r>
              <a:rPr lang="u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 aloqa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z" dirty="0"/>
              <a:t>ijtimoiy makon va zamondagi ma’nolar harakati </a:t>
            </a:r>
            <a:r>
              <a:rPr lang="u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ijtimoiy-gumanitar fanda </a:t>
            </a:r>
            <a:r>
              <a:rPr lang="uz" dirty="0" smtClean="0"/>
              <a:t>qanday o‘rganiladi</a:t>
            </a:r>
            <a:r>
              <a:rPr lang="u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bilim </a:t>
            </a:r>
            <a:r>
              <a:rPr lang="uz" dirty="0"/>
              <a:t>ikki jihatdan:</a:t>
            </a:r>
            <a:endParaRPr lang="ru-RU" dirty="0" smtClean="0"/>
          </a:p>
          <a:p>
            <a:r>
              <a:rPr lang="uz" dirty="0"/>
              <a:t>ijtimoiy hayotning tarkibiy qismi </a:t>
            </a:r>
            <a:endParaRPr lang="ru-RU" dirty="0" smtClean="0"/>
          </a:p>
          <a:p>
            <a:r>
              <a:rPr lang="uz" dirty="0"/>
              <a:t>muayyan shaxsning shaxsiy ruhiy dunyosining </a:t>
            </a:r>
            <a:r>
              <a:rPr lang="uz" dirty="0" smtClean="0"/>
              <a:t>tarkibiy qismi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b="1" dirty="0" smtClean="0"/>
              <a:t>Ijtimoiy va gumanitar fanlar</a:t>
            </a:r>
            <a:r>
              <a:rPr lang="uz" b="1" i="1" dirty="0" smtClean="0"/>
              <a:t> </a:t>
            </a:r>
            <a:r>
              <a:rPr lang="uz" dirty="0" smtClean="0"/>
              <a:t>paydo bo'ldi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z" dirty="0" smtClean="0"/>
              <a:t> </a:t>
            </a:r>
            <a:r>
              <a:rPr lang="u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19-asrning </a:t>
            </a:r>
            <a:r>
              <a:rPr lang="u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o'rtalarida </a:t>
            </a:r>
            <a:r>
              <a:rPr lang="uz" dirty="0"/>
              <a:t>. Ularning</a:t>
            </a:r>
            <a:r>
              <a:rPr lang="uz" b="1" i="1" dirty="0"/>
              <a:t> paydo bo'lishiga bir qator </a:t>
            </a:r>
            <a:r>
              <a:rPr lang="uz" dirty="0" err="1"/>
              <a:t>ijtimoiy-madaniy omillar </a:t>
            </a:r>
            <a:r>
              <a:rPr lang="uz" dirty="0"/>
              <a:t>sabab bo'lgan .</a:t>
            </a:r>
            <a:endParaRPr lang="ru-RU" dirty="0" smtClean="0"/>
          </a:p>
          <a:p>
            <a:r>
              <a:rPr lang="uz" dirty="0" smtClean="0"/>
              <a:t>Bularga </a:t>
            </a:r>
            <a:r>
              <a:rPr lang="uz" dirty="0"/>
              <a:t>quyidagi omillar kiradi </a:t>
            </a:r>
            <a:r>
              <a:rPr lang="uz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uz" dirty="0" smtClean="0"/>
              <a:t>fani va ijtimoiy falsafada </a:t>
            </a: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uz" dirty="0"/>
              <a:t>- jamiyatning uni boshqarishni takomillashtirish uchun ijtimoiy-gumanitar bilimlarga amaliy ehtiyoji;</a:t>
            </a:r>
          </a:p>
          <a:p>
            <a:pPr marL="514350" indent="-514350">
              <a:buFont typeface="+mj-lt"/>
              <a:buAutoNum type="arabicParenR"/>
            </a:pPr>
            <a:r>
              <a:rPr lang="uz" dirty="0"/>
              <a:t>- yangi fanlarni yaratish uchun tayyorlangan kadrlarning ma'lum bir doirasining mavjudligi.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b="1" dirty="0" smtClean="0">
                <a:solidFill>
                  <a:schemeClr val="accent6">
                    <a:lumMod val="50000"/>
                  </a:schemeClr>
                </a:solidFill>
              </a:rPr>
              <a:t>Ommaviy axborot vositalari bilan aloqa </a:t>
            </a:r>
            <a:r>
              <a:rPr lang="uz" sz="3600" dirty="0" smtClean="0">
                <a:solidFill>
                  <a:schemeClr val="accent6">
                    <a:lumMod val="50000"/>
                  </a:schemeClr>
                </a:solidFill>
              </a:rPr>
              <a:t>ko'rib chiqilayotgan fanning bir qismidir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" dirty="0" smtClean="0"/>
              <a:t>Yangi bilim sohalari shakllanmoqda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z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ijtimoiy-kommunikatsiya fanlari </a:t>
            </a: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z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z" dirty="0" smtClean="0"/>
              <a:t>nazariy </a:t>
            </a:r>
            <a:r>
              <a:rPr lang="uz" dirty="0"/>
              <a:t>va amaliy xarakterga ega.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u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Nazariy </a:t>
            </a:r>
            <a:r>
              <a:rPr lang="u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yo'nalishlar </a:t>
            </a:r>
            <a:r>
              <a:rPr lang="uz" dirty="0"/>
              <a:t>: aloqa va axborot nazariyasi, ommaviy kommunikatsiya nazariyasi, </a:t>
            </a:r>
            <a:r>
              <a:rPr lang="uz" dirty="0" err="1"/>
              <a:t>J. Xabermasning kommunikativ harakat nazariyasi </a:t>
            </a:r>
            <a:r>
              <a:rPr lang="uz" dirty="0"/>
              <a:t>(falsafa yo'nalishi).</a:t>
            </a:r>
          </a:p>
          <a:p>
            <a:pPr>
              <a:buFont typeface="Wingdings" pitchFamily="2" charset="2"/>
              <a:buChar char="q"/>
            </a:pPr>
            <a:r>
              <a:rPr lang="u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Amaliy:</a:t>
            </a:r>
            <a:r>
              <a:rPr lang="uz" dirty="0" smtClean="0"/>
              <a:t> </a:t>
            </a:r>
            <a:r>
              <a:rPr lang="uz" dirty="0"/>
              <a:t>jurnalistika, </a:t>
            </a:r>
            <a:r>
              <a:rPr lang="uz" dirty="0" smtClean="0"/>
              <a:t>kommunikatsiyalar sotsiologiyasi va boshqalar.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ALOQA </a:t>
            </a:r>
            <a:r>
              <a:rPr lang="u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yangi fanlararo ilmiy yo'nalish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5257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Ma'ruza tugadi, e'tiboringiz uchun rahmat!</a:t>
            </a:r>
            <a:endParaRPr lang="ru-RU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Asosiy:</a:t>
            </a:r>
            <a:r>
              <a:rPr lang="uz" sz="3100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z" sz="3100" dirty="0" smtClean="0"/>
              <a:t>jamiyatning uni boshqarish uchun ijtimoiy va gumanitar bilimlarga amaliy ehtiyoji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06916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sz="2700" dirty="0"/>
              <a:t>Tashqi ko'rinish</a:t>
            </a:r>
            <a:r>
              <a:rPr lang="uz" sz="2700" b="1" i="1" dirty="0"/>
              <a:t> </a:t>
            </a:r>
            <a:r>
              <a:rPr lang="uz" sz="2700" dirty="0"/>
              <a:t>ijtimoiy-gumanitar fanlar asta-sekin yuzaga kelgan, ba'zi fanlar oldinroq, boshqalari esa keyinroq paydo bo'lgan.</a:t>
            </a:r>
            <a:r>
              <a:rPr lang="uz" dirty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z" b="1" dirty="0" smtClean="0"/>
              <a:t>Avvalo </a:t>
            </a:r>
            <a:r>
              <a:rPr lang="uz" b="1" dirty="0"/>
              <a:t>, maqom fanlari </a:t>
            </a:r>
            <a:r>
              <a:rPr lang="uz" dirty="0"/>
              <a:t>paydo </a:t>
            </a:r>
            <a:r>
              <a:rPr lang="uz" dirty="0" smtClean="0"/>
              <a:t>bo'ldi</a:t>
            </a:r>
          </a:p>
          <a:p>
            <a:pPr>
              <a:buNone/>
            </a:pPr>
            <a:r>
              <a:rPr lang="uz" sz="4000" b="1" i="1" dirty="0"/>
              <a:t> </a:t>
            </a:r>
            <a:r>
              <a:rPr lang="uz" sz="4000" b="1" dirty="0"/>
              <a:t>siyosiy iqtisod </a:t>
            </a:r>
            <a:r>
              <a:rPr lang="uz" dirty="0"/>
              <a:t>(A. Smit, D. Mill, K. Marks) va</a:t>
            </a:r>
            <a:endParaRPr lang="ru-RU" dirty="0" smtClean="0"/>
          </a:p>
          <a:p>
            <a:pPr>
              <a:buNone/>
            </a:pPr>
            <a:r>
              <a:rPr lang="uz" sz="4000" b="1" dirty="0" smtClean="0"/>
              <a:t>sotsiologiya</a:t>
            </a:r>
            <a:r>
              <a:rPr lang="uz" sz="4000" dirty="0" smtClean="0"/>
              <a:t> </a:t>
            </a:r>
            <a:r>
              <a:rPr lang="uz" dirty="0"/>
              <a:t>(O.Kont, G.Simmel </a:t>
            </a:r>
            <a:r>
              <a:rPr lang="uz" dirty="0" err="1"/>
              <a:t>, </a:t>
            </a:r>
            <a:r>
              <a:rPr lang="uz" dirty="0"/>
              <a:t>E.Dyurkgeym).</a:t>
            </a:r>
            <a:r>
              <a:rPr lang="uz" b="1" i="1" dirty="0"/>
              <a:t>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z" dirty="0"/>
              <a:t>Keyinchalik </a:t>
            </a:r>
            <a:r>
              <a:rPr lang="uz" b="1" dirty="0"/>
              <a:t>V.Dilthey bu </a:t>
            </a:r>
            <a:r>
              <a:rPr lang="uz" b="1" dirty="0" err="1"/>
              <a:t>fanlarning </a:t>
            </a:r>
            <a:r>
              <a:rPr lang="uz" dirty="0"/>
              <a:t>paydo bo'lishini tahlil qilib,</a:t>
            </a:r>
            <a:r>
              <a:rPr lang="uz" b="1" i="1" dirty="0"/>
              <a:t> </a:t>
            </a:r>
            <a:r>
              <a:rPr lang="uz" dirty="0"/>
              <a:t>fanlardan umuman ijtimoiy va gumanitar fanlarni ajratib, ularni </a:t>
            </a:r>
            <a:r>
              <a:rPr lang="uz" sz="3900" b="1" dirty="0"/>
              <a:t>ruh haqidagi fanlar deb atashni taklif qildi </a:t>
            </a:r>
            <a:r>
              <a:rPr lang="uz" dirty="0"/>
              <a:t>(asari: «Ruh ilmlariga kirish», 1883).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" dirty="0" smtClean="0"/>
              <a:t>Qisqacha tarixiy ma'lumot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z" b="1" dirty="0" smtClean="0"/>
              <a:t>G. </a:t>
            </a:r>
            <a:r>
              <a:rPr lang="uz" b="1" dirty="0" err="1"/>
              <a:t>Rikert </a:t>
            </a:r>
            <a:r>
              <a:rPr lang="uz" dirty="0" err="1"/>
              <a:t>Dilthey </a:t>
            </a:r>
            <a:r>
              <a:rPr lang="uz" dirty="0"/>
              <a:t>gʻoyasini qoʻllab-quvvatlab , ushbu fanlarni </a:t>
            </a:r>
            <a:r>
              <a:rPr lang="uz" sz="3600" b="1" dirty="0"/>
              <a:t>madaniyat fanlari deb atashni taklif qildi </a:t>
            </a:r>
            <a:r>
              <a:rPr lang="uz" dirty="0"/>
              <a:t>(asari: “Tabiat fanlari va madaniyat fanlari”, 1889).</a:t>
            </a:r>
            <a:r>
              <a:rPr lang="uz" b="1" i="1" dirty="0"/>
              <a:t>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z" b="1" dirty="0"/>
              <a:t>D. Mill </a:t>
            </a:r>
            <a:r>
              <a:rPr lang="uz" dirty="0"/>
              <a:t>"ruhiy fanlar" va "madaniy fanlar" iboralari o'rniga fanda qo'llab-quvvatlanadigan </a:t>
            </a:r>
            <a:r>
              <a:rPr lang="uz" b="1" dirty="0"/>
              <a:t>"gumanitar fanlar " iborasini ishlatgan.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Tashqi ko'rinish</a:t>
            </a:r>
            <a:r>
              <a:rPr lang="u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Ijtimoiy va gumanitar fanlar ikki asosiy nuqtai nazar kurashida o'tdi </a:t>
            </a:r>
            <a:r>
              <a:rPr lang="u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z" b="1" dirty="0" smtClean="0"/>
              <a:t>Tabiatshunoslar:</a:t>
            </a:r>
            <a:r>
              <a:rPr lang="uz" b="1" i="1" dirty="0"/>
              <a:t> </a:t>
            </a:r>
            <a:r>
              <a:rPr lang="uz" dirty="0"/>
              <a:t>bu nuqtai nazarga ko'ra, ijtimoiy va gumanitar fanlar tabiiy fanlardan farq qilmaydi, jamiyatda teng maqomga ega va tabiiy fanlar bilan bir xil usullardan foydalanishi kerak.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z" b="1" dirty="0" smtClean="0"/>
              <a:t>GUMANITALAR: bu nuqtai nazarga </a:t>
            </a:r>
            <a:r>
              <a:rPr lang="uz" dirty="0" smtClean="0"/>
              <a:t>ko'ra </a:t>
            </a:r>
            <a:r>
              <a:rPr lang="uz" dirty="0"/>
              <a:t>, ijtimoiy va gumanitar fanlar murakkabroq fanlar hisoblanadi, chunki ular murakkabroq ob'ektni - jamiyatni o'rganadi, ular tabiiy fanlarga qaraganda yuqori maqomga ega fanlar deb e'lon qilinadi va shuning uchun aniq usullarni qo'llashi kerak.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" b="1" dirty="0" smtClean="0"/>
              <a:t>murakkabroq fanlar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9715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" dirty="0" smtClean="0"/>
              <a:t>Shunday qilib, keling, dastlabki xulosa chiqaramiz: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z" b="1" dirty="0" smtClean="0"/>
              <a:t>1. Gumanitar </a:t>
            </a:r>
            <a:r>
              <a:rPr lang="uz" b="1" dirty="0"/>
              <a:t>(sinonimi — ijtimoiy) fanlar </a:t>
            </a:r>
            <a:r>
              <a:rPr lang="uz" dirty="0"/>
              <a:t>jamiyat hayotining turli sohalarini oʻrganuvchi fanlar deb atala boshlandi,</a:t>
            </a:r>
            <a:r>
              <a:rPr lang="uz" i="1" dirty="0"/>
              <a:t> </a:t>
            </a:r>
            <a:r>
              <a:rPr lang="uz" dirty="0"/>
              <a:t>inson ma'naviy faoliyatining mahsuli. Ijtimoiy va gumanitar fanlarning rivojlanish jarayonida ijtimoiy</a:t>
            </a:r>
            <a:r>
              <a:rPr lang="uz" i="1" dirty="0"/>
              <a:t> </a:t>
            </a:r>
            <a:r>
              <a:rPr lang="uz" dirty="0"/>
              <a:t>fanlar jamiyat sohalari haqidagi fanlar, gumanitar fanlar esa insonning ma'naviy faoliyati haqidagi fanlar hisoblana boshladi.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7A9-E147-4A63-BB8B-E8FFF12754A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743</Words>
  <Application>Microsoft Office PowerPoint</Application>
  <PresentationFormat>Экран (4:3)</PresentationFormat>
  <Paragraphs>116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Тема Office</vt:lpstr>
      <vt:lpstr>Ijtimoiy va gumanitar bilimlarning xususiyatlari</vt:lpstr>
      <vt:lpstr>Reja:</vt:lpstr>
      <vt:lpstr>Ijtimoiy va gumanitar fanlar paydo bo'ldi</vt:lpstr>
      <vt:lpstr>Asosiy:  jamiyatning uni boshqarish uchun ijtimoiy va gumanitar bilimlarga amaliy ehtiyoji</vt:lpstr>
      <vt:lpstr>Tashqi ko'rinish ijtimoiy-gumanitar fanlar asta-sekin yuzaga kelgan, ba'zi fanlar oldinroq, boshqalari esa keyinroq paydo bo'lgan. </vt:lpstr>
      <vt:lpstr>Qisqacha tarixiy ma'lumot</vt:lpstr>
      <vt:lpstr>Tashqi ko'rinish Ijtimoiy va gumanitar fanlar ikki asosiy nuqtai nazar kurashida o'tdi :</vt:lpstr>
      <vt:lpstr>murakkabroq fanlar </vt:lpstr>
      <vt:lpstr>Shunday qilib, keling, dastlabki xulosa chiqaramiz:</vt:lpstr>
      <vt:lpstr>Презентация PowerPoint</vt:lpstr>
      <vt:lpstr>Презентация PowerPoint</vt:lpstr>
      <vt:lpstr>Презентация PowerPoint</vt:lpstr>
      <vt:lpstr>21-asrning boshlarida ijtimoiy va gumanitar fanlar rivojlanishda davom etmoqda</vt:lpstr>
      <vt:lpstr>Ijtimoiy-gumanitar bilimlarning xususiyatlari va farqlari</vt:lpstr>
      <vt:lpstr>Ijtimoiy va gumanitar fanlar  bir-biridan farq qiladi tabiiy, matematika va texnika fanlari</vt:lpstr>
      <vt:lpstr>Ijtimoiy va gumanitar fanlar o'rtasidagi farqlar :</vt:lpstr>
      <vt:lpstr>Презентация PowerPoint</vt:lpstr>
      <vt:lpstr>Презентация PowerPoint</vt:lpstr>
      <vt:lpstr>Farqi: tadqiqot maqsadi, asoslari va usullari, tadqiqot ob'ekti va predmeti bo'yicha</vt:lpstr>
      <vt:lpstr>Shunday qilib,</vt:lpstr>
      <vt:lpstr>Mavzu</vt:lpstr>
      <vt:lpstr>Ijtimoiy fanlarning </vt:lpstr>
      <vt:lpstr>Ilmiy bilish usullari</vt:lpstr>
      <vt:lpstr>Ijtimoiy-gumanitar fanlar metodlari o`ziga xos xususiyatlarga ega.</vt:lpstr>
      <vt:lpstr>Ijtimoiy-gumanitar fanlar metodlarining xususiyatlari quyidagilardan iborat:</vt:lpstr>
      <vt:lpstr>Ijtimoiy va gumanitar fanlarning eng muhim usuli</vt:lpstr>
      <vt:lpstr>Ijtimoiy va gumanitar fanlar quyidagi maxsus usullardan foydalanadilar :</vt:lpstr>
      <vt:lpstr>Keyslarni o'rganish usuli </vt:lpstr>
      <vt:lpstr>Ijtimoiy aloqa</vt:lpstr>
      <vt:lpstr>Ommaviy axborot vositalari bilan aloqa ko'rib chiqilayotgan fanning bir qismidir</vt:lpstr>
      <vt:lpstr>Yangi bilim sohalari shakllanmoqda</vt:lpstr>
      <vt:lpstr>ALOQA - yangi fanlararo ilmiy yo'nalish</vt:lpstr>
      <vt:lpstr>Ma'ruza tugadi, e'tiboringiz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Ijtimoiy va gumanitar bilimlarning xususiyatlari</dc:title>
  <dc:creator>Arxiv.uz</dc:creator>
  <cp:keywords>slayd pptx</cp:keywords>
  <cp:lastModifiedBy>arxiv.uz</cp:lastModifiedBy>
  <cp:revision>76</cp:revision>
  <dcterms:created xsi:type="dcterms:W3CDTF">2016-10-16T01:55:12Z</dcterms:created>
  <dcterms:modified xsi:type="dcterms:W3CDTF">2024-09-04T11:26:00Z</dcterms:modified>
</cp:coreProperties>
</file>