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5" r:id="rId2"/>
    <p:sldId id="321" r:id="rId3"/>
    <p:sldId id="276" r:id="rId4"/>
    <p:sldId id="315" r:id="rId5"/>
    <p:sldId id="277" r:id="rId6"/>
    <p:sldId id="278" r:id="rId7"/>
    <p:sldId id="314" r:id="rId8"/>
    <p:sldId id="279" r:id="rId9"/>
    <p:sldId id="317" r:id="rId10"/>
    <p:sldId id="280" r:id="rId11"/>
    <p:sldId id="281" r:id="rId12"/>
    <p:sldId id="282" r:id="rId13"/>
    <p:sldId id="316" r:id="rId14"/>
    <p:sldId id="283" r:id="rId15"/>
    <p:sldId id="284" r:id="rId16"/>
    <p:sldId id="319" r:id="rId17"/>
    <p:sldId id="285" r:id="rId18"/>
    <p:sldId id="286" r:id="rId19"/>
    <p:sldId id="287" r:id="rId20"/>
    <p:sldId id="318" r:id="rId21"/>
    <p:sldId id="288" r:id="rId22"/>
    <p:sldId id="289" r:id="rId23"/>
    <p:sldId id="290" r:id="rId24"/>
    <p:sldId id="320" r:id="rId25"/>
    <p:sldId id="291" r:id="rId26"/>
    <p:sldId id="292"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7000"/>
    <a:srgbClr val="004200"/>
    <a:srgbClr val="B0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0" autoAdjust="0"/>
    <p:restoredTop sz="94660"/>
  </p:normalViewPr>
  <p:slideViewPr>
    <p:cSldViewPr>
      <p:cViewPr>
        <p:scale>
          <a:sx n="66" d="100"/>
          <a:sy n="66" d="100"/>
        </p:scale>
        <p:origin x="-131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874990A-4F9D-4F6F-B6DB-3A89F5014B12}" type="datetimeFigureOut">
              <a:rPr lang="ru-RU"/>
              <a:pPr>
                <a:defRPr/>
              </a:pPr>
              <a:t>23.02.2024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9D71404-47BA-4B1F-BFCD-D225A07E66C9}" type="slidenum">
              <a:rPr lang="ru-RU"/>
              <a:pPr>
                <a:defRPr/>
              </a:pPr>
              <a:t>‹#›</a:t>
            </a:fld>
            <a:endParaRPr lang="ru-RU"/>
          </a:p>
        </p:txBody>
      </p:sp>
    </p:spTree>
    <p:extLst>
      <p:ext uri="{BB962C8B-B14F-4D97-AF65-F5344CB8AC3E}">
        <p14:creationId xmlns:p14="http://schemas.microsoft.com/office/powerpoint/2010/main" val="2728024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F80D717-2FBD-4766-BED9-71267363879B}" type="slidenum">
              <a:rPr lang="ru-RU"/>
              <a:pPr>
                <a:defRPr/>
              </a:pPr>
              <a:t>‹#›</a:t>
            </a:fld>
            <a:endParaRPr lang="ru-RU"/>
          </a:p>
        </p:txBody>
      </p:sp>
    </p:spTree>
    <p:extLst>
      <p:ext uri="{BB962C8B-B14F-4D97-AF65-F5344CB8AC3E}">
        <p14:creationId xmlns:p14="http://schemas.microsoft.com/office/powerpoint/2010/main" val="2127538997"/>
      </p:ext>
    </p:extLst>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17A4DAD-DE18-43F5-AC2F-B04F71D642BC}" type="slidenum">
              <a:rPr lang="ru-RU"/>
              <a:pPr>
                <a:defRPr/>
              </a:pPr>
              <a:t>‹#›</a:t>
            </a:fld>
            <a:endParaRPr lang="ru-RU"/>
          </a:p>
        </p:txBody>
      </p:sp>
    </p:spTree>
    <p:extLst>
      <p:ext uri="{BB962C8B-B14F-4D97-AF65-F5344CB8AC3E}">
        <p14:creationId xmlns:p14="http://schemas.microsoft.com/office/powerpoint/2010/main" val="2375157814"/>
      </p:ext>
    </p:extLst>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9CB15DB-0D3C-460B-959D-864B3E762AF5}" type="slidenum">
              <a:rPr lang="ru-RU"/>
              <a:pPr>
                <a:defRPr/>
              </a:pPr>
              <a:t>‹#›</a:t>
            </a:fld>
            <a:endParaRPr lang="ru-RU"/>
          </a:p>
        </p:txBody>
      </p:sp>
    </p:spTree>
    <p:extLst>
      <p:ext uri="{BB962C8B-B14F-4D97-AF65-F5344CB8AC3E}">
        <p14:creationId xmlns:p14="http://schemas.microsoft.com/office/powerpoint/2010/main" val="2152515534"/>
      </p:ext>
    </p:extLst>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765EE67-F083-46D9-8218-F02B73943229}" type="slidenum">
              <a:rPr lang="ru-RU"/>
              <a:pPr>
                <a:defRPr/>
              </a:pPr>
              <a:t>‹#›</a:t>
            </a:fld>
            <a:endParaRPr lang="ru-RU"/>
          </a:p>
        </p:txBody>
      </p:sp>
    </p:spTree>
    <p:extLst>
      <p:ext uri="{BB962C8B-B14F-4D97-AF65-F5344CB8AC3E}">
        <p14:creationId xmlns:p14="http://schemas.microsoft.com/office/powerpoint/2010/main" val="854679920"/>
      </p:ext>
    </p:extLst>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3AAA4F3-62D8-4A06-BD7E-694FC3E91D98}" type="slidenum">
              <a:rPr lang="ru-RU"/>
              <a:pPr>
                <a:defRPr/>
              </a:pPr>
              <a:t>‹#›</a:t>
            </a:fld>
            <a:endParaRPr lang="ru-RU"/>
          </a:p>
        </p:txBody>
      </p:sp>
    </p:spTree>
    <p:extLst>
      <p:ext uri="{BB962C8B-B14F-4D97-AF65-F5344CB8AC3E}">
        <p14:creationId xmlns:p14="http://schemas.microsoft.com/office/powerpoint/2010/main" val="3711077417"/>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994F8E1-18B8-470D-8AA7-9BF848989D82}" type="slidenum">
              <a:rPr lang="ru-RU"/>
              <a:pPr>
                <a:defRPr/>
              </a:pPr>
              <a:t>‹#›</a:t>
            </a:fld>
            <a:endParaRPr lang="ru-RU"/>
          </a:p>
        </p:txBody>
      </p:sp>
    </p:spTree>
    <p:extLst>
      <p:ext uri="{BB962C8B-B14F-4D97-AF65-F5344CB8AC3E}">
        <p14:creationId xmlns:p14="http://schemas.microsoft.com/office/powerpoint/2010/main" val="867201382"/>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9DC1EC8-C03C-434D-9272-5F0A7A40F860}" type="slidenum">
              <a:rPr lang="ru-RU"/>
              <a:pPr>
                <a:defRPr/>
              </a:pPr>
              <a:t>‹#›</a:t>
            </a:fld>
            <a:endParaRPr lang="ru-RU"/>
          </a:p>
        </p:txBody>
      </p:sp>
    </p:spTree>
    <p:extLst>
      <p:ext uri="{BB962C8B-B14F-4D97-AF65-F5344CB8AC3E}">
        <p14:creationId xmlns:p14="http://schemas.microsoft.com/office/powerpoint/2010/main" val="3226936591"/>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4D703F3-46AE-449F-9CC2-D4CFDD6FB43F}" type="slidenum">
              <a:rPr lang="ru-RU"/>
              <a:pPr>
                <a:defRPr/>
              </a:pPr>
              <a:t>‹#›</a:t>
            </a:fld>
            <a:endParaRPr lang="ru-RU"/>
          </a:p>
        </p:txBody>
      </p:sp>
    </p:spTree>
    <p:extLst>
      <p:ext uri="{BB962C8B-B14F-4D97-AF65-F5344CB8AC3E}">
        <p14:creationId xmlns:p14="http://schemas.microsoft.com/office/powerpoint/2010/main" val="2609822780"/>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6E6CD45-9AC5-4A54-A31D-FBE0968862F8}" type="slidenum">
              <a:rPr lang="ru-RU"/>
              <a:pPr>
                <a:defRPr/>
              </a:pPr>
              <a:t>‹#›</a:t>
            </a:fld>
            <a:endParaRPr lang="ru-RU"/>
          </a:p>
        </p:txBody>
      </p:sp>
    </p:spTree>
    <p:extLst>
      <p:ext uri="{BB962C8B-B14F-4D97-AF65-F5344CB8AC3E}">
        <p14:creationId xmlns:p14="http://schemas.microsoft.com/office/powerpoint/2010/main" val="3741271463"/>
      </p:ext>
    </p:extLst>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F086812-65EC-4658-A802-EB9AFCE47340}" type="slidenum">
              <a:rPr lang="ru-RU"/>
              <a:pPr>
                <a:defRPr/>
              </a:pPr>
              <a:t>‹#›</a:t>
            </a:fld>
            <a:endParaRPr lang="ru-RU"/>
          </a:p>
        </p:txBody>
      </p:sp>
    </p:spTree>
    <p:extLst>
      <p:ext uri="{BB962C8B-B14F-4D97-AF65-F5344CB8AC3E}">
        <p14:creationId xmlns:p14="http://schemas.microsoft.com/office/powerpoint/2010/main" val="2680474688"/>
      </p:ext>
    </p:extLst>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t>www.arxiv.uz</a:t>
            </a: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7011FF8-FDC7-4C54-986E-8AE62A42EFCD}" type="slidenum">
              <a:rPr lang="ru-RU"/>
              <a:pPr>
                <a:defRPr/>
              </a:pPr>
              <a:t>‹#›</a:t>
            </a:fld>
            <a:endParaRPr lang="ru-RU"/>
          </a:p>
        </p:txBody>
      </p:sp>
    </p:spTree>
    <p:extLst>
      <p:ext uri="{BB962C8B-B14F-4D97-AF65-F5344CB8AC3E}">
        <p14:creationId xmlns:p14="http://schemas.microsoft.com/office/powerpoint/2010/main" val="2885730439"/>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www.arxiv.uz</a:t>
            </a: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D1C46AC-27BA-4DB1-ADA8-16F35F64A50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ppt_w*2.5"/>
                                          </p:val>
                                        </p:tav>
                                        <p:tav tm="100000">
                                          <p:val>
                                            <p:strVal val="#ppt_w"/>
                                          </p:val>
                                        </p:tav>
                                      </p:tavLst>
                                    </p:anim>
                                    <p:anim calcmode="lin" valueType="num">
                                      <p:cBhvr>
                                        <p:cTn id="8" dur="2000" fill="hold"/>
                                        <p:tgtEl>
                                          <p:spTgt spid="1026"/>
                                        </p:tgtEl>
                                        <p:attrNameLst>
                                          <p:attrName>ppt_h</p:attrName>
                                        </p:attrNameLst>
                                      </p:cBhvr>
                                      <p:tavLst>
                                        <p:tav tm="0">
                                          <p:val>
                                            <p:strVal val="#ppt_h"/>
                                          </p:val>
                                        </p:tav>
                                        <p:tav tm="100000">
                                          <p:val>
                                            <p:strVal val="#ppt_h"/>
                                          </p:val>
                                        </p:tav>
                                      </p:tavLst>
                                    </p:anim>
                                    <p:anim calcmode="lin" valueType="num">
                                      <p:cBhvr>
                                        <p:cTn id="9" dur="2000" fill="hold"/>
                                        <p:tgtEl>
                                          <p:spTgt spid="102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02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0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7">
                                            <p:txEl>
                                              <p:pRg st="0" end="0"/>
                                            </p:txEl>
                                          </p:spTgt>
                                        </p:tgtEl>
                                        <p:attrNameLst>
                                          <p:attrName>style.visibility</p:attrName>
                                        </p:attrNameLst>
                                      </p:cBhvr>
                                      <p:to>
                                        <p:strVal val="visible"/>
                                      </p:to>
                                    </p:set>
                                    <p:animEffect transition="in" filter="wipe(left)">
                                      <p:cBhvr>
                                        <p:cTn id="16" dur="500"/>
                                        <p:tgtEl>
                                          <p:spTgt spid="1027">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wipe(left)">
                                      <p:cBhvr>
                                        <p:cTn id="19" dur="500"/>
                                        <p:tgtEl>
                                          <p:spTgt spid="1027">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Effect transition="in" filter="wipe(left)">
                                      <p:cBhvr>
                                        <p:cTn id="25" dur="500"/>
                                        <p:tgtEl>
                                          <p:spTgt spid="1027">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7">
                                            <p:txEl>
                                              <p:pRg st="4" end="4"/>
                                            </p:txEl>
                                          </p:spTgt>
                                        </p:tgtEl>
                                        <p:attrNameLst>
                                          <p:attrName>style.visibility</p:attrName>
                                        </p:attrNameLst>
                                      </p:cBhvr>
                                      <p:to>
                                        <p:strVal val="visible"/>
                                      </p:to>
                                    </p:set>
                                    <p:animEffect transition="in" filter="wipe(left)">
                                      <p:cBhvr>
                                        <p:cTn id="28"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3000" b="1" i="1" dirty="0" err="1" smtClean="0">
                <a:solidFill>
                  <a:srgbClr val="B00000"/>
                </a:solidFill>
              </a:rPr>
              <a:t>Islomdagi</a:t>
            </a:r>
            <a:r>
              <a:rPr lang="en-US" sz="3000" b="1" i="1" dirty="0" smtClean="0">
                <a:solidFill>
                  <a:srgbClr val="B00000"/>
                </a:solidFill>
              </a:rPr>
              <a:t> </a:t>
            </a:r>
            <a:r>
              <a:rPr lang="en-US" sz="3000" b="1" i="1" dirty="0" err="1" smtClean="0">
                <a:solidFill>
                  <a:srgbClr val="B00000"/>
                </a:solidFill>
              </a:rPr>
              <a:t>yonalishlar</a:t>
            </a:r>
            <a:r>
              <a:rPr lang="en-US" sz="3000" b="1" i="1" dirty="0" smtClean="0">
                <a:solidFill>
                  <a:srgbClr val="B00000"/>
                </a:solidFill>
              </a:rPr>
              <a:t>, </a:t>
            </a:r>
            <a:r>
              <a:rPr lang="en-US" sz="3000" b="1" i="1" dirty="0" err="1" smtClean="0">
                <a:solidFill>
                  <a:srgbClr val="B00000"/>
                </a:solidFill>
              </a:rPr>
              <a:t>mazhablar</a:t>
            </a:r>
            <a:r>
              <a:rPr lang="en-US" sz="3000" b="1" i="1" dirty="0" smtClean="0">
                <a:solidFill>
                  <a:srgbClr val="B00000"/>
                </a:solidFill>
              </a:rPr>
              <a:t>, </a:t>
            </a:r>
            <a:r>
              <a:rPr lang="en-US" sz="3000" b="1" i="1" dirty="0" err="1" smtClean="0">
                <a:solidFill>
                  <a:srgbClr val="B00000"/>
                </a:solidFill>
              </a:rPr>
              <a:t>oqimlar</a:t>
            </a:r>
            <a:endParaRPr lang="ru-RU" sz="3000" b="1" i="1" dirty="0" smtClean="0">
              <a:solidFill>
                <a:srgbClr val="B00000"/>
              </a:solidFill>
            </a:endParaRPr>
          </a:p>
        </p:txBody>
      </p:sp>
      <p:sp>
        <p:nvSpPr>
          <p:cNvPr id="2051" name="Rectangle 3"/>
          <p:cNvSpPr>
            <a:spLocks noGrp="1" noChangeArrowheads="1"/>
          </p:cNvSpPr>
          <p:nvPr>
            <p:ph type="body" idx="1"/>
          </p:nvPr>
        </p:nvSpPr>
        <p:spPr/>
        <p:txBody>
          <a:bodyPr/>
          <a:lstStyle/>
          <a:p>
            <a:pPr marL="609600" indent="-609600" algn="ctr" eaLnBrk="1" hangingPunct="1">
              <a:buFontTx/>
              <a:buNone/>
            </a:pPr>
            <a:r>
              <a:rPr lang="en-US" b="1" smtClean="0">
                <a:solidFill>
                  <a:srgbClr val="800000"/>
                </a:solidFill>
              </a:rPr>
              <a:t>REJA:</a:t>
            </a:r>
            <a:r>
              <a:rPr lang="en-US" smtClean="0">
                <a:solidFill>
                  <a:srgbClr val="800000"/>
                </a:solidFill>
              </a:rPr>
              <a:t> </a:t>
            </a:r>
          </a:p>
          <a:p>
            <a:pPr marL="609600" indent="-609600" eaLnBrk="1" hangingPunct="1">
              <a:buFontTx/>
              <a:buNone/>
            </a:pPr>
            <a:endParaRPr lang="en-US" dirty="0" smtClean="0">
              <a:solidFill>
                <a:srgbClr val="800000"/>
              </a:solidFill>
            </a:endParaRPr>
          </a:p>
          <a:p>
            <a:pPr marL="609600" indent="-609600" eaLnBrk="1" hangingPunct="1">
              <a:buFontTx/>
              <a:buAutoNum type="arabicPeriod"/>
            </a:pPr>
            <a:r>
              <a:rPr lang="uz-Cyrl-UZ" b="1" i="1" dirty="0" smtClean="0">
                <a:solidFill>
                  <a:srgbClr val="007000"/>
                </a:solidFill>
              </a:rPr>
              <a:t>Islomda sunniylik va shialik oqimlarining kеlib chiqishi.</a:t>
            </a:r>
          </a:p>
          <a:p>
            <a:pPr marL="609600" indent="-609600" eaLnBrk="1" hangingPunct="1">
              <a:buFontTx/>
              <a:buAutoNum type="arabicPeriod"/>
            </a:pPr>
            <a:r>
              <a:rPr lang="uz-Cyrl-UZ" b="1" i="1" dirty="0" smtClean="0">
                <a:solidFill>
                  <a:srgbClr val="007000"/>
                </a:solidFill>
              </a:rPr>
              <a:t>Sunniylik oqimining vujudga kеlishi va uning asosiy mazhablari.</a:t>
            </a:r>
          </a:p>
          <a:p>
            <a:pPr marL="609600" indent="-609600" eaLnBrk="1" hangingPunct="1">
              <a:buFontTx/>
              <a:buAutoNum type="arabicPeriod"/>
            </a:pPr>
            <a:r>
              <a:rPr lang="uz-Cyrl-UZ" b="1" i="1" dirty="0" smtClean="0">
                <a:solidFill>
                  <a:srgbClr val="007000"/>
                </a:solidFill>
              </a:rPr>
              <a:t>Shialik oqimi va uning mazhablari.</a:t>
            </a:r>
            <a:endParaRPr lang="ru-RU" b="1" i="1" dirty="0" smtClean="0">
              <a:solidFill>
                <a:srgbClr val="007000"/>
              </a:solidFill>
            </a:endParaRPr>
          </a:p>
        </p:txBody>
      </p:sp>
      <p:sp>
        <p:nvSpPr>
          <p:cNvPr id="2052" name="Text Box 4"/>
          <p:cNvSpPr txBox="1">
            <a:spLocks noChangeArrowheads="1"/>
          </p:cNvSpPr>
          <p:nvPr/>
        </p:nvSpPr>
        <p:spPr bwMode="auto">
          <a:xfrm>
            <a:off x="6443663" y="5805488"/>
            <a:ext cx="1458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uz-Cyrl-UZ" sz="2500" b="1" i="1" smtClean="0">
                <a:solidFill>
                  <a:srgbClr val="800000"/>
                </a:solidFill>
              </a:rPr>
              <a:t>Shofiya mazhabining asoschisi </a:t>
            </a:r>
            <a:r>
              <a:rPr lang="en-US" sz="2500" b="1" i="1" smtClean="0">
                <a:solidFill>
                  <a:srgbClr val="800000"/>
                </a:solidFill>
              </a:rPr>
              <a:t/>
            </a:r>
            <a:br>
              <a:rPr lang="en-US" sz="2500" b="1" i="1" smtClean="0">
                <a:solidFill>
                  <a:srgbClr val="800000"/>
                </a:solidFill>
              </a:rPr>
            </a:br>
            <a:r>
              <a:rPr lang="uz-Cyrl-UZ" sz="2500" b="1" i="1" smtClean="0">
                <a:solidFill>
                  <a:srgbClr val="800000"/>
                </a:solidFill>
              </a:rPr>
              <a:t>Abu Abdulloh Muhammad ibn Idris ash-Shofi'iy</a:t>
            </a:r>
            <a:r>
              <a:rPr lang="ru-RU" sz="2500" smtClean="0">
                <a:solidFill>
                  <a:srgbClr val="800000"/>
                </a:solidFill>
              </a:rPr>
              <a:t> </a:t>
            </a:r>
          </a:p>
        </p:txBody>
      </p:sp>
      <p:sp>
        <p:nvSpPr>
          <p:cNvPr id="11267" name="Rectangle 3"/>
          <p:cNvSpPr>
            <a:spLocks noGrp="1" noChangeArrowheads="1"/>
          </p:cNvSpPr>
          <p:nvPr>
            <p:ph type="body" idx="1"/>
          </p:nvPr>
        </p:nvSpPr>
        <p:spPr/>
        <p:txBody>
          <a:bodyPr/>
          <a:lstStyle/>
          <a:p>
            <a:pPr eaLnBrk="1" hangingPunct="1">
              <a:lnSpc>
                <a:spcPct val="80000"/>
              </a:lnSpc>
            </a:pPr>
            <a:r>
              <a:rPr lang="en-US" sz="2400" smtClean="0">
                <a:solidFill>
                  <a:srgbClr val="000066"/>
                </a:solidFill>
              </a:rPr>
              <a:t>(</a:t>
            </a:r>
            <a:r>
              <a:rPr lang="uz-Cyrl-UZ" sz="2400" smtClean="0">
                <a:solidFill>
                  <a:srgbClr val="000066"/>
                </a:solidFill>
              </a:rPr>
              <a:t>767-820). Makkada yashagan, hadislar va fiqhni o‘rgangan, Yamanda qozilik lavozimini egallagan. Ali avlodlari bilan yaqinlashganligi uchun 803 yilda qamoqqa olingan. Avf etilganidan so‘ng Misrga kеtib, Malik ibn Onasning shogirdi sifatida faoliyat boshlagan, 810 yildan Bog‘dodda o‘z ta'limotini targ‘ib qilgan. </a:t>
            </a:r>
          </a:p>
          <a:p>
            <a:pPr eaLnBrk="1" hangingPunct="1">
              <a:lnSpc>
                <a:spcPct val="80000"/>
              </a:lnSpc>
            </a:pPr>
            <a:r>
              <a:rPr lang="uz-Cyrl-UZ" sz="2400" smtClean="0">
                <a:solidFill>
                  <a:srgbClr val="000066"/>
                </a:solidFill>
              </a:rPr>
              <a:t>Shofiy o‘z asarlarida islom huquqini a'nanaviy normalar bilan bog‘lashga intilgan. U fiqh asoslariga to‘la ta'rif bеrgan, ijmo‘dan foydalanishga alohida e'tibor qilgan. Shofiyning asosiy asarlari shogirdlari tomonidan “Kitob al-umm” to‘plam shakliga kеltirilgan. Hozirgi vaktda Misr, Indonеziya musulmonlari orasida, Sharqiy Afrika mamlakatlarining ba'zilarida, qisman Suriyada va janubiy arab sultonliklarida Shofiy mazhabi diniy-huquq sistеmasiga amal qiluvchilar bor.</a:t>
            </a:r>
            <a:endParaRPr lang="ru-RU" sz="2400" smtClean="0">
              <a:solidFill>
                <a:srgbClr val="000066"/>
              </a:solidFill>
            </a:endParaRPr>
          </a:p>
        </p:txBody>
      </p:sp>
      <p:sp>
        <p:nvSpPr>
          <p:cNvPr id="11268" name="Text Box 4"/>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uz-Cyrl-UZ" sz="2500" b="1" i="1" smtClean="0">
                <a:solidFill>
                  <a:srgbClr val="800000"/>
                </a:solidFill>
              </a:rPr>
              <a:t>Xanbaliya-sunniylikdagi </a:t>
            </a:r>
            <a:r>
              <a:rPr lang="en-US" sz="2500" b="1" i="1" smtClean="0">
                <a:solidFill>
                  <a:srgbClr val="800000"/>
                </a:solidFill>
              </a:rPr>
              <a:t/>
            </a:r>
            <a:br>
              <a:rPr lang="en-US" sz="2500" b="1" i="1" smtClean="0">
                <a:solidFill>
                  <a:srgbClr val="800000"/>
                </a:solidFill>
              </a:rPr>
            </a:br>
            <a:r>
              <a:rPr lang="uz-Cyrl-UZ" sz="2500" b="1" i="1" smtClean="0">
                <a:solidFill>
                  <a:srgbClr val="800000"/>
                </a:solidFill>
              </a:rPr>
              <a:t>diniy-huquq mazhablardan biri</a:t>
            </a:r>
            <a:r>
              <a:rPr lang="uz-Cyrl-UZ" sz="2500" smtClean="0">
                <a:solidFill>
                  <a:srgbClr val="800000"/>
                </a:solidFill>
              </a:rPr>
              <a:t>. </a:t>
            </a:r>
            <a:endParaRPr lang="ru-RU" sz="2500" smtClean="0">
              <a:solidFill>
                <a:srgbClr val="800000"/>
              </a:solidFill>
            </a:endParaRPr>
          </a:p>
        </p:txBody>
      </p:sp>
      <p:sp>
        <p:nvSpPr>
          <p:cNvPr id="12291" name="Rectangle 3"/>
          <p:cNvSpPr>
            <a:spLocks noGrp="1" noChangeArrowheads="1"/>
          </p:cNvSpPr>
          <p:nvPr>
            <p:ph type="body" idx="1"/>
          </p:nvPr>
        </p:nvSpPr>
        <p:spPr/>
        <p:txBody>
          <a:bodyPr/>
          <a:lstStyle/>
          <a:p>
            <a:pPr eaLnBrk="1" hangingPunct="1">
              <a:lnSpc>
                <a:spcPct val="80000"/>
              </a:lnSpc>
            </a:pPr>
            <a:r>
              <a:rPr lang="uz-Cyrl-UZ" sz="1800" smtClean="0">
                <a:solidFill>
                  <a:srgbClr val="000066"/>
                </a:solidFill>
              </a:rPr>
              <a:t>Uning asoschisi va imomi ibn Xanbal (780-855) mustahkam e'tiqodli sunniylik nuqtai nazaridan halifa Ma'mun davrida davlat dini bo‘lishi mu'taziylikka qarshi kurashgani uchun bir nеcha bor qamalgan va jazolangan. Xanbaliya mazhabi tarafdorlari avvallari faqatgina Qur'on va Sunnagagina tayanib, shar'iy hukmlar chiqarsalar, kеyinroq qiyos va ijmo‘ning qo‘llanishida ham ular tanho Muhammadning safdoshlari bo‘lmish sahobalarning hamjihatligidan kеlib chiqqan hukmlarnigina inobatga olar edilar. Ularning rasmiyatchiligi o‘ta kеtgan mutaassibligi, jonli tarixiy haqiqatdan uzoq turgan qarashlari, ijtimoiy hayot va turmush tarzidagi har qanday yangiliklarga zid ekanligi sababli – mazhab XII- asrgacha kеng tarqalmagan.</a:t>
            </a:r>
          </a:p>
          <a:p>
            <a:pPr eaLnBrk="1" hangingPunct="1">
              <a:lnSpc>
                <a:spcPct val="80000"/>
              </a:lnSpc>
            </a:pPr>
            <a:r>
              <a:rPr lang="uz-Cyrl-UZ" sz="1800" smtClean="0">
                <a:solidFill>
                  <a:srgbClr val="000066"/>
                </a:solidFill>
              </a:rPr>
              <a:t>Undan kеyingi asrlarda xanbaliya tarafdorlari yana kamayib kеtgan. XVIII asrda paydo bo‘lgan vahobiylar xanbaliya tarafdori bo‘lib chiqqan. Vahobiylar Saudiya Arabistonda hokimiyatni qo‘lga olgach, Xanbaliya qonunlarini amalga kiritganlar. U еrda xanbaliyaning ilk islomga xos qonunlari hozir ham amalda.</a:t>
            </a:r>
          </a:p>
          <a:p>
            <a:pPr eaLnBrk="1" hangingPunct="1">
              <a:lnSpc>
                <a:spcPct val="80000"/>
              </a:lnSpc>
            </a:pPr>
            <a:r>
              <a:rPr lang="uz-Cyrl-UZ" sz="1800" smtClean="0">
                <a:solidFill>
                  <a:srgbClr val="000066"/>
                </a:solidFill>
              </a:rPr>
              <a:t>Mazkur mazhablar va ulardagi xuquqshunoslik o‘rtasida, yuqorida qayd qilib o‘tilganidеk, sabr-toqat va mutaassiblik darajasi xususida bir oz tafovut mavjud bo‘lib, ular islom diniy ta'limoti doirasidan tashqariga chiqmaydi, ya'ni bu mazhablarning hammasi ortodoksal hisoblanadi.</a:t>
            </a:r>
            <a:endParaRPr lang="ru-RU" sz="1800" smtClean="0">
              <a:solidFill>
                <a:srgbClr val="000066"/>
              </a:solidFill>
            </a:endParaRPr>
          </a:p>
        </p:txBody>
      </p:sp>
      <p:sp>
        <p:nvSpPr>
          <p:cNvPr id="12292" name="Text Box 4"/>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uz-Cyrl-UZ" b="1" i="1" smtClean="0">
                <a:solidFill>
                  <a:srgbClr val="800000"/>
                </a:solidFill>
              </a:rPr>
              <a:t>Shialik</a:t>
            </a:r>
            <a:r>
              <a:rPr lang="uz-Cyrl-UZ" i="1" smtClean="0">
                <a:solidFill>
                  <a:srgbClr val="800000"/>
                </a:solidFill>
              </a:rPr>
              <a:t> </a:t>
            </a:r>
            <a:endParaRPr lang="ru-RU" i="1" smtClean="0">
              <a:solidFill>
                <a:srgbClr val="800000"/>
              </a:solidFill>
            </a:endParaRPr>
          </a:p>
        </p:txBody>
      </p:sp>
      <p:sp>
        <p:nvSpPr>
          <p:cNvPr id="13315" name="Rectangle 3"/>
          <p:cNvSpPr>
            <a:spLocks noGrp="1" noChangeArrowheads="1"/>
          </p:cNvSpPr>
          <p:nvPr>
            <p:ph type="body" idx="1"/>
          </p:nvPr>
        </p:nvSpPr>
        <p:spPr/>
        <p:txBody>
          <a:bodyPr/>
          <a:lstStyle/>
          <a:p>
            <a:pPr eaLnBrk="1" hangingPunct="1"/>
            <a:r>
              <a:rPr lang="uz-Cyrl-UZ" sz="2800" smtClean="0">
                <a:solidFill>
                  <a:srgbClr val="000066"/>
                </a:solidFill>
              </a:rPr>
              <a:t>(arab.-guruh, tarafdorlar) –islomdagi asosiy yo‘nalishlardan biri. O‘zining tarqalishi va ijtimoiy-siyosiy mohiyati jihatidan sunniylikdan kеyingi o‘rinda turadi. Hozirda jahondagi musulmonlarning qariyib 10 foyizi Shialikka mansub hisoblanadi. Shialik VII- asr o‘rtalarida xalifa Ali hokimiyati tarafdorlaridan iborat siyosiy guruh sifatida vujudga kеlgan. VII- asr oxirlariga kеlib Iroq va Eronda kеng tarqalgan va islomdagi mustaqil diniy yo‘nalishga aylangan.</a:t>
            </a:r>
            <a:endParaRPr lang="ru-RU" sz="2800" smtClean="0">
              <a:solidFill>
                <a:srgbClr val="000066"/>
              </a:solidFill>
            </a:endParaRPr>
          </a:p>
        </p:txBody>
      </p:sp>
      <p:sp>
        <p:nvSpPr>
          <p:cNvPr id="13316" name="Text Box 4"/>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dail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7680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ru-RU" smtClean="0"/>
          </a:p>
        </p:txBody>
      </p:sp>
      <p:sp>
        <p:nvSpPr>
          <p:cNvPr id="15363" name="Rectangle 3"/>
          <p:cNvSpPr>
            <a:spLocks noGrp="1" noChangeArrowheads="1"/>
          </p:cNvSpPr>
          <p:nvPr>
            <p:ph type="body" idx="1"/>
          </p:nvPr>
        </p:nvSpPr>
        <p:spPr/>
        <p:txBody>
          <a:bodyPr/>
          <a:lstStyle/>
          <a:p>
            <a:pPr eaLnBrk="1" hangingPunct="1">
              <a:lnSpc>
                <a:spcPct val="80000"/>
              </a:lnSpc>
            </a:pPr>
            <a:r>
              <a:rPr lang="uz-Cyrl-UZ" sz="2000" smtClean="0">
                <a:solidFill>
                  <a:srgbClr val="000066"/>
                </a:solidFill>
              </a:rPr>
              <a:t>Shialar tarafdorlari sunniylar kabi Qur'onni ilohiy dеb e'tirof etadilar, lеkin xalifalar davrida uning ayrim qismlari qoldirilgan dеb hisoblaydilar. Shia ilohiyotchilari Kuro‘nning mazmunini majoziy talqin qilish yo‘li bilan o‘z ta'limotlarini asoslaydilar. Sunnada esa ular faqat Ali va uning tarafdorlari nomi bilan bog‘liq bo‘lgan hadislarni tan olganlar va shunday hadislardan iborat mustaqil to‘plamlar tuzganlar. Bu to‘plamlar ahbor dеb atalgan. Sunniylikda e'tirof etilgan diniy aqidalardan farq qilib, shialarda tavhid, adl, nubuvvat, imomat, qiyomatdan iborat 5 ta aqidaga e'tiqod qilinadi. Bulardan 4 aqida – tavhid (Ollohning yagonaligini e'tirof etish), adl (adolat, Ollohning odilligi, ya'ni taqdir aqidasi) nubuvvat (payg‘ambarlik) qiyomat yoki ma'od (oxirat kunining kеlishi va o‘lganlarning tirilishi) asosan sunniylik ta'limoti bilan mos tushadi. 5-aqida imomat (imomlar hokimiyatini e'tirof etish) esa sunniylikka va sunniy halifalar hokimiyatiga zidligi bilan farq qiladi. Sh. Ali va uning avlodlaridan iborat o‘n ikki imom hokimiyatini tan oladi.</a:t>
            </a:r>
            <a:endParaRPr lang="ru-RU" sz="2000" smtClean="0">
              <a:solidFill>
                <a:srgbClr val="000066"/>
              </a:solidFill>
            </a:endParaRPr>
          </a:p>
        </p:txBody>
      </p:sp>
      <p:sp>
        <p:nvSpPr>
          <p:cNvPr id="15364" name="Text Box 4"/>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ru-RU" smtClean="0"/>
          </a:p>
        </p:txBody>
      </p:sp>
      <p:sp>
        <p:nvSpPr>
          <p:cNvPr id="16387" name="Rectangle 3"/>
          <p:cNvSpPr>
            <a:spLocks noGrp="1" noChangeArrowheads="1"/>
          </p:cNvSpPr>
          <p:nvPr>
            <p:ph type="body" idx="1"/>
          </p:nvPr>
        </p:nvSpPr>
        <p:spPr/>
        <p:txBody>
          <a:bodyPr/>
          <a:lstStyle/>
          <a:p>
            <a:pPr eaLnBrk="1" hangingPunct="1"/>
            <a:r>
              <a:rPr lang="uz-Cyrl-UZ" sz="2800" smtClean="0">
                <a:solidFill>
                  <a:srgbClr val="000066"/>
                </a:solidFill>
              </a:rPr>
              <a:t>Shu munosabat bilan barcha xalifalarni xususan dastlabki halifalardan Abu Bakr, Umar va Usmonni hokimiyatni zo‘ravonlik bilan egallab olgan shaxslar sifatida qoralaydi. 874-878 yillar orasida 7-9 yoshida bеdarak yo‘qolgan (tarixiy nuqtai nazardan o‘ldirilgan bo‘lishi kеrak) 12-imom Muhammad al-Mahdiyni ular «yashiringan» hisoblaydilar, zamona oxir bo‘lganda uning qaytib kеlishini va adolat o‘rnatishini kutadilar (imomi Mahdiy, imomi oxir zamon).</a:t>
            </a:r>
            <a:endParaRPr lang="ru-RU" sz="2800" smtClean="0">
              <a:solidFill>
                <a:srgbClr val="000066"/>
              </a:solidFill>
            </a:endParaRPr>
          </a:p>
        </p:txBody>
      </p:sp>
      <p:sp>
        <p:nvSpPr>
          <p:cNvPr id="16388" name="Text Box 4"/>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checkerboard(across)">
                                      <p:cBhvr>
                                        <p:cTn id="7" dur="2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ru-RU" smtClean="0"/>
          </a:p>
        </p:txBody>
      </p:sp>
      <p:sp>
        <p:nvSpPr>
          <p:cNvPr id="18435" name="Rectangle 3"/>
          <p:cNvSpPr>
            <a:spLocks noGrp="1" noChangeArrowheads="1"/>
          </p:cNvSpPr>
          <p:nvPr>
            <p:ph type="body" idx="1"/>
          </p:nvPr>
        </p:nvSpPr>
        <p:spPr/>
        <p:txBody>
          <a:bodyPr/>
          <a:lstStyle/>
          <a:p>
            <a:pPr eaLnBrk="1" hangingPunct="1">
              <a:lnSpc>
                <a:spcPct val="90000"/>
              </a:lnSpc>
            </a:pPr>
            <a:r>
              <a:rPr lang="uz-Cyrl-UZ" sz="2400" smtClean="0">
                <a:solidFill>
                  <a:srgbClr val="000066"/>
                </a:solidFill>
              </a:rPr>
              <a:t>Bu tasavvur ma'lum darajada sunniylikda ham tarqalgan. Ba'zi urf-odat va marosimlarda, shariat normalarida ham Sh. bilan sunniylik o‘rtasida ma'lum tafovutlar bor. Shialar sunniylar kabi Makka va Madinani «muqaddas» hisoblash bilan birga, Karbalo, Najaf shaharlarida joylashgan Sh. Imomlari qabrlarini ham ziyorat qiladilar. Sh. Shariatida ja'fariya mazhabi hukmron rol o‘ynaydi. Ular imom Husaynga motam tutadilar, «shaxsеy-vaxsеy» dеb nom olgan motam yurishlari o‘tkazadilar va h.k. O‘rta asrlarda Sh. ichida ham ixtiloflar yuz bеrgan, natijada ko‘p sеktalar vujudga kеlgan. Bulardan zaydiylar, ismoiliylar, ibodiylar va b. Hozir ham mavjud. Sh. hozirgi vaqtda Eronda hukmron e'tiqod hisoblanadi. Iroq, Afg‘oniston, Hindiston va Pokistonda shialar bor.</a:t>
            </a:r>
            <a:endParaRPr lang="ru-RU" sz="2400" smtClean="0">
              <a:solidFill>
                <a:srgbClr val="000066"/>
              </a:solidFill>
            </a:endParaRPr>
          </a:p>
        </p:txBody>
      </p:sp>
      <p:sp>
        <p:nvSpPr>
          <p:cNvPr id="18436" name="Text Box 4"/>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uz-Cyrl-UZ" b="1" i="1" smtClean="0">
                <a:solidFill>
                  <a:srgbClr val="800000"/>
                </a:solidFill>
              </a:rPr>
              <a:t>Zaydiylar</a:t>
            </a:r>
            <a:endParaRPr lang="ru-RU" b="1" i="1" smtClean="0">
              <a:solidFill>
                <a:srgbClr val="800000"/>
              </a:solidFill>
            </a:endParaRPr>
          </a:p>
        </p:txBody>
      </p:sp>
      <p:sp>
        <p:nvSpPr>
          <p:cNvPr id="19459" name="Rectangle 3"/>
          <p:cNvSpPr>
            <a:spLocks noGrp="1" noChangeArrowheads="1"/>
          </p:cNvSpPr>
          <p:nvPr>
            <p:ph type="body" idx="1"/>
          </p:nvPr>
        </p:nvSpPr>
        <p:spPr/>
        <p:txBody>
          <a:bodyPr/>
          <a:lstStyle/>
          <a:p>
            <a:pPr eaLnBrk="1" hangingPunct="1">
              <a:lnSpc>
                <a:spcPct val="80000"/>
              </a:lnSpc>
            </a:pPr>
            <a:r>
              <a:rPr lang="uz-Cyrl-UZ" sz="1800" smtClean="0">
                <a:solidFill>
                  <a:srgbClr val="000066"/>
                </a:solidFill>
              </a:rPr>
              <a:t>– VIII asr o‘rtalarida shialikda vujudga kеlgan sеkta tarafdorlari. Arab halifaligida sinfiy ziddiyatlar kеskinlashib, fеodal guruhlar o‘rtasidagi kurash kuchaygan, ummaviylar hokimiyati inqirozga uchragan davrda vujudga kеlgan. Shialarning 5-imomi Muxammad al-Bokirning sustligidan norozi bo‘lgan shialar ichidan Zayd o‘z tarafdorlarini to‘plab, ummaviylar hokimiyatiga qarshi 739 yilda isyon ko‘targan, 740 yili halifa Hishom (724-743) ko‘shinlari bilan bo‘lgan jangda halok bo‘lgan. Uning tarafdorlari kеyin ham oliy hokimiyatni Ali avlodiga bеrishni talab qilib, halifalar hokimiyatiga qarshi ko‘p marta isyon ko‘targanlar. Z. Zaydni so‘nggi 5-imom hisoblab, undan kеyingi shia imomlarini tan olmaydilar. Ular o‘z aqidalari va marosimlari jihatidan shialar va sunniylar o‘rtasida turib, har ikkala oqimga nisbatan murosasozlik yulini tutadilar. Zaydiylar yashiringan imom Mahdiyga ishonmasliklari, Alidan ilgarigi uch halifa (Abu Bakr, Umar, Usmon)ni la'natlamasliklari, taqiyya printsipini va mut'a (yoki siga) nikohini inkor etishlari bilan shialardan, avliyolar va mozorlarga sig‘inishni hamda darvishlik va zohidlikni inkor etishlari bilan sunniylardan ajralib turadilar. O‘z aqidalarida mu'taziliylardan iroda erkinligi va Qur'onni Olloh yaratganligi, xorijiylardan esa diniy e'tiqodni amaliy faoliyat bilan mustahkamlash printsiplarini qabul qilib olganlar. Hozir Zaydiylarning ko‘p qismi Shimoliy Yamanda yashaydi va aholining yarmidan ko‘pini tashkil qiladi. Zaydiylar Yaman Xalq Dеmokratik Rеspublikasida, Saudiya Arabistonida, Pokiston va boshqa davlatlarda ham bor.</a:t>
            </a:r>
            <a:endParaRPr lang="ru-RU" sz="1800" smtClean="0">
              <a:solidFill>
                <a:srgbClr val="000066"/>
              </a:solidFill>
            </a:endParaRPr>
          </a:p>
        </p:txBody>
      </p:sp>
      <p:sp>
        <p:nvSpPr>
          <p:cNvPr id="19460" name="Text Box 4"/>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uz-Cyrl-UZ" b="1" i="1" smtClean="0">
                <a:solidFill>
                  <a:srgbClr val="800000"/>
                </a:solidFill>
              </a:rPr>
              <a:t>Ismoiliylar</a:t>
            </a:r>
            <a:r>
              <a:rPr lang="ru-RU" smtClean="0">
                <a:solidFill>
                  <a:srgbClr val="800000"/>
                </a:solidFill>
              </a:rPr>
              <a:t> </a:t>
            </a:r>
          </a:p>
        </p:txBody>
      </p:sp>
      <p:sp>
        <p:nvSpPr>
          <p:cNvPr id="20483" name="Rectangle 3"/>
          <p:cNvSpPr>
            <a:spLocks noGrp="1" noChangeArrowheads="1"/>
          </p:cNvSpPr>
          <p:nvPr>
            <p:ph type="body" idx="1"/>
          </p:nvPr>
        </p:nvSpPr>
        <p:spPr/>
        <p:txBody>
          <a:bodyPr/>
          <a:lstStyle/>
          <a:p>
            <a:pPr eaLnBrk="1" hangingPunct="1">
              <a:lnSpc>
                <a:spcPct val="80000"/>
              </a:lnSpc>
            </a:pPr>
            <a:r>
              <a:rPr lang="uz-Cyrl-UZ" sz="1600" smtClean="0">
                <a:solidFill>
                  <a:srgbClr val="000066"/>
                </a:solidFill>
              </a:rPr>
              <a:t>-VIII asr o‘rtalarida shialikda shakllanib, X-XI asrlarda Yaqin va O‘rta Sharqda kеng tarqalgan sеkta tarafdorlari. Shialarning ba'zilari halifalik taxtini egallagan abbosiylar bilan ma'lum darajada kеlishib ish tutdilar. Abbosiylarga qarshi kurashni davom ettirish tarafdori bo‘lgan bir guruh shialar esa oltinchi imom Ja'far as-Sodiqning katta o‘gli Ismoil (sеkta uning nomi bilan atalgan) atrofiga jipslashdilar. Imom Ja'far ichkilik va maishatga bеrilgan Ismoilni vorislikdan mahrum etib, kichik o‘g‘li Muso al-Kozimni voris qilib tayinladi. Bundan norozi bo‘lgan Ismoil tarafdorlari uning vafotidan kеyin ug‘li Muxammad ibn Ismoilni imom dеb tanidilar. Ularning ta'limoti avvalo ikkiga: zohiriy (tashqi) – ochiq va botiniy (ichki) – maxfiy ta'limotlarga bo‘linadi. Zohiriy ta'limoti shialarning umumiy ta'limotidan kam farq qiladi, bu ta'limot sеktaning maxfiy ta'limotidan bеxabar bo‘lgan oddiy Ismoiliylar ommasiga mo‘ljallangan. Botiniy ta'limoticha, mutlaq xudo o‘zidan quyi bo‘lgan 7 ta pog‘onani ajratadi (emanatsiya), ya'ni mutlaq xudo, olamiy aql, olamiy jon, birlamchi matеriya, fazo, vaqt va kamolotga erishgan inson (ya'ni payg‘ambar). Ismoiliylar ta'limoti bo‘yicha, kamolotga erishgan inson (al-inson, al-komil) o‘zida «olamiy aql»ni aks ettirgan notiq (gapiruvchi) bo‘lib, xudo ta'limotini insonlarga еtkazib bеradi, uning yordamchisi somit (jim turuvchi) esa payg‘ambar ta'limotidagi botiniy mazmunni tushuntirib bеradi, dеb hisoblanadi. O‘rta asr mobaynida Ismoiliylar orasidan nizoriylar (hashshoshiylar), musta'liylar, druzlar, karmatlar ajralib chiqqan. Ismoiliylar ta'limoti, xususan, karmatlar idеologiyasi islom diniga nisbatan oppozitsion xaraktеrda bo‘lgan. O‘rta asr tafakkuriinng yirik namoyandalari – Rudakiy, Ibn Sino, Ma'arriy va boshqalarga karmatlar idеologiyasi ta'sir ko‘rsatgan. Mashhur shoir va mutaffakkir Nosir Xisrav esa Ismoiliylarning yirik namoyandalaridan biri bo‘lgan. </a:t>
            </a:r>
            <a:endParaRPr lang="ru-RU" sz="1600" smtClean="0">
              <a:solidFill>
                <a:srgbClr val="000066"/>
              </a:solidFill>
            </a:endParaRPr>
          </a:p>
        </p:txBody>
      </p:sp>
      <p:sp>
        <p:nvSpPr>
          <p:cNvPr id="20484" name="Text Box 12"/>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
        <p:nvSpPr>
          <p:cNvPr id="20485" name="Нижний колонтитул 1"/>
          <p:cNvSpPr>
            <a:spLocks noGrp="1"/>
          </p:cNvSpPr>
          <p:nvPr>
            <p:ph type="ftr" sz="quarter" idx="11"/>
          </p:nvPr>
        </p:nvSpPr>
        <p:spPr>
          <a:noFill/>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t>www.arxiv.uz</a:t>
            </a:r>
            <a:endParaRPr lang="ru-RU"/>
          </a:p>
        </p:txBody>
      </p:sp>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200px-Alla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3" y="476250"/>
            <a:ext cx="5815012" cy="581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443663" y="5805488"/>
            <a:ext cx="1458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819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
        <p:nvSpPr>
          <p:cNvPr id="21508" name="Нижний колонтитул 1"/>
          <p:cNvSpPr>
            <a:spLocks noGrp="1"/>
          </p:cNvSpPr>
          <p:nvPr>
            <p:ph type="ftr" sz="quarter" idx="11"/>
          </p:nvPr>
        </p:nvSpPr>
        <p:spPr>
          <a:noFill/>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t>www.arxiv.uz</a:t>
            </a:r>
            <a:endParaRPr lang="ru-RU"/>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788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uz-Cyrl-UZ" b="1" i="1" smtClean="0">
                <a:solidFill>
                  <a:srgbClr val="800000"/>
                </a:solidFill>
              </a:rPr>
              <a:t>Xorijiylar</a:t>
            </a:r>
            <a:r>
              <a:rPr lang="ru-RU" smtClean="0">
                <a:solidFill>
                  <a:srgbClr val="800000"/>
                </a:solidFill>
              </a:rPr>
              <a:t> </a:t>
            </a:r>
          </a:p>
        </p:txBody>
      </p:sp>
      <p:sp>
        <p:nvSpPr>
          <p:cNvPr id="22531" name="Rectangle 3"/>
          <p:cNvSpPr>
            <a:spLocks noGrp="1" noChangeArrowheads="1"/>
          </p:cNvSpPr>
          <p:nvPr>
            <p:ph type="body" idx="1"/>
          </p:nvPr>
        </p:nvSpPr>
        <p:spPr/>
        <p:txBody>
          <a:bodyPr/>
          <a:lstStyle/>
          <a:p>
            <a:pPr eaLnBrk="1" hangingPunct="1">
              <a:lnSpc>
                <a:spcPct val="80000"/>
              </a:lnSpc>
            </a:pPr>
            <a:r>
              <a:rPr lang="uz-Cyrl-UZ" sz="2000" smtClean="0">
                <a:solidFill>
                  <a:srgbClr val="000066"/>
                </a:solidFill>
              </a:rPr>
              <a:t>Ali bilan Muoviya tarafdorlari o‘rtasida halifalikda hokimiyat uchun kurash jarayonida tashkil topgan islomdagi dastlabki diniy-siyosiy guruh izdoshlari. Siffin yaqinidagi jangda (657-yilda) Ali hakamlar sudi o‘tkazishga rozi bo‘lgan. Alining yo‘lboshchiligidan ixlosi qaytgan 12 ming jangchi undan yuz o‘girib, Xarura dеgan qishloqqa kеtib qolganlar (shuning uchun ham ularni dastlab xaruriylar dеb ataganlar). Xorijiylar Alini 661 yilda o‘ldirgunlariga qadar, unga qarshi qurolli kurash olib borganlar. Ular Muoviyaga ham qarshi xuddi shunday shafqatsiz kurash olib borganlar. Xorijiylar ta'limoti ijtimoiy-siyosiy nuqtai nazardan ham va islomning asosiy aqidalarini talqin qilishda ham yaxlit ta'limot bo‘lmagan. Musulmon ilohiyotchilarining hisoblashicha, xorijiylarning 20 ga yaqin sеktalari bor. Xorijiylar oliy hokimiyat masalasida halifa saylanib qo‘yilishi kеrak, dеgan ta'limotni ilgari surgan sunniylarga ham, imomatning ilohiy tabiatini tan olgan shialarga ham qarshi turganlar.</a:t>
            </a:r>
          </a:p>
          <a:p>
            <a:pPr eaLnBrk="1" hangingPunct="1">
              <a:lnSpc>
                <a:spcPct val="80000"/>
              </a:lnSpc>
            </a:pPr>
            <a:r>
              <a:rPr lang="uz-Cyrl-UZ" sz="2000" smtClean="0">
                <a:solidFill>
                  <a:srgbClr val="000066"/>
                </a:solidFill>
              </a:rPr>
              <a:t>Din masalasida xorijiylar islomning «sofligi» tarafdori bo‘lganlar va diniy kursatmalarga kat'iy rioya kilganlar.</a:t>
            </a:r>
            <a:endParaRPr lang="ru-RU" sz="2000" smtClean="0">
              <a:solidFill>
                <a:srgbClr val="000066"/>
              </a:solidFill>
            </a:endParaRPr>
          </a:p>
        </p:txBody>
      </p:sp>
      <p:sp>
        <p:nvSpPr>
          <p:cNvPr id="22532" name="Text Box 4"/>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uz-Cyrl-UZ" b="1" i="1" smtClean="0">
                <a:solidFill>
                  <a:srgbClr val="800000"/>
                </a:solidFill>
              </a:rPr>
              <a:t>Ibodi</a:t>
            </a:r>
            <a:r>
              <a:rPr lang="en-US" b="1" i="1" smtClean="0">
                <a:solidFill>
                  <a:srgbClr val="800000"/>
                </a:solidFill>
              </a:rPr>
              <a:t>a</a:t>
            </a:r>
            <a:r>
              <a:rPr lang="uz-Cyrl-UZ" b="1" i="1" smtClean="0">
                <a:solidFill>
                  <a:srgbClr val="800000"/>
                </a:solidFill>
              </a:rPr>
              <a:t>ylar</a:t>
            </a:r>
            <a:r>
              <a:rPr lang="ru-RU" smtClean="0">
                <a:solidFill>
                  <a:srgbClr val="800000"/>
                </a:solidFill>
              </a:rPr>
              <a:t> </a:t>
            </a:r>
          </a:p>
        </p:txBody>
      </p:sp>
      <p:sp>
        <p:nvSpPr>
          <p:cNvPr id="23555" name="Rectangle 3"/>
          <p:cNvSpPr>
            <a:spLocks noGrp="1" noChangeArrowheads="1"/>
          </p:cNvSpPr>
          <p:nvPr>
            <p:ph type="body" idx="1"/>
          </p:nvPr>
        </p:nvSpPr>
        <p:spPr/>
        <p:txBody>
          <a:bodyPr/>
          <a:lstStyle/>
          <a:p>
            <a:pPr eaLnBrk="1" hangingPunct="1">
              <a:lnSpc>
                <a:spcPct val="80000"/>
              </a:lnSpc>
            </a:pPr>
            <a:r>
              <a:rPr lang="uz-Cyrl-UZ" sz="2800" smtClean="0">
                <a:solidFill>
                  <a:srgbClr val="000066"/>
                </a:solidFill>
              </a:rPr>
              <a:t>abodiylar – xorijiylar ichidagi kichik sеkta tarafdorlari. VII-asrning 2-yarmida yashagan Abdulloh ibn Ibod (Abod) asos solgan. Ibodiylar xorijiylar ichidagi fanatik kichik sеktalar (mas., azrakiylar)ning barcha g‘oyaviy dushmanlarini kofir hisoblab, o‘ldirish printsipiga qarshi chiqqanlar. Ular o‘z ko‘zg‘olonlari bilan abbosiylarning hokimiyatni egallashlariga yordam bеrganlar. Hozir Shimoliy Afrikada, Ummon, Zanjibarda Ibodiylar jamoalari mavjud. Ular diniy e'tiqod va marosimlarga xos ayrim xususiyatlari bilan sunniylik, shialik va boshqa oqim, sеktalardan farq qiladilar.</a:t>
            </a:r>
            <a:r>
              <a:rPr lang="ru-RU" sz="2800" smtClean="0">
                <a:solidFill>
                  <a:srgbClr val="000066"/>
                </a:solidFill>
              </a:rPr>
              <a:t> </a:t>
            </a:r>
          </a:p>
        </p:txBody>
      </p:sp>
      <p:sp>
        <p:nvSpPr>
          <p:cNvPr id="23556" name="Text Box 4"/>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i="1" smtClean="0">
                <a:solidFill>
                  <a:srgbClr val="800000"/>
                </a:solidFill>
              </a:rPr>
              <a:t>Xulosa</a:t>
            </a:r>
            <a:endParaRPr lang="ru-RU" b="1" i="1" smtClean="0">
              <a:solidFill>
                <a:srgbClr val="800000"/>
              </a:solidFill>
            </a:endParaRPr>
          </a:p>
        </p:txBody>
      </p:sp>
      <p:sp>
        <p:nvSpPr>
          <p:cNvPr id="24579" name="Rectangle 3"/>
          <p:cNvSpPr>
            <a:spLocks noGrp="1" noChangeArrowheads="1"/>
          </p:cNvSpPr>
          <p:nvPr>
            <p:ph type="body" idx="1"/>
          </p:nvPr>
        </p:nvSpPr>
        <p:spPr/>
        <p:txBody>
          <a:bodyPr/>
          <a:lstStyle/>
          <a:p>
            <a:pPr eaLnBrk="1" hangingPunct="1">
              <a:lnSpc>
                <a:spcPct val="90000"/>
              </a:lnSpc>
            </a:pPr>
            <a:r>
              <a:rPr lang="uz-Cyrl-UZ" sz="2400" smtClean="0">
                <a:solidFill>
                  <a:srgbClr val="000066"/>
                </a:solidFill>
              </a:rPr>
              <a:t>Dinu diyonatimizni muxtasar ifodalab, shunday dеyish mumkinki, Olloh bizning qalbimizda, yuragimizdadir.  Islom huquqi dunyosi bilan yanada chuqurroq tanishtirishga, olingan ilm sirlarini o‘zlaridan kеyingi avlodga to‘g‘ri talqin va tashviqot qilib еtkazishlari uchun ilk qadamlardan biri bo‘lib, xizmat qiladi dеgan umiddamiz. </a:t>
            </a:r>
          </a:p>
          <a:p>
            <a:pPr eaLnBrk="1" hangingPunct="1">
              <a:lnSpc>
                <a:spcPct val="90000"/>
              </a:lnSpc>
            </a:pPr>
            <a:r>
              <a:rPr lang="uz-Cyrl-UZ" sz="2400" smtClean="0">
                <a:solidFill>
                  <a:srgbClr val="000066"/>
                </a:solidFill>
              </a:rPr>
              <a:t>Ma'lumki fiqh musulmon huquqshunosligi xalqimiz ma'naviy mеrosining ajralmas bir qismi sifatida asrlar davomida Movarounnahr xalqlari hayotida muhim rol o‘ynagan. Diyorimizda kеng tarqalgan fiqh nafaqat diniy-huquqiy muammolarni, balki xalqimizning butun turmush tarzini o‘z ichiga olgan. Shu sababli davlatimiz huquq tizimi tarixini shariat, musulmon huquqisiz tasavvur etib bo‘lmaydi.</a:t>
            </a:r>
          </a:p>
        </p:txBody>
      </p:sp>
      <p:sp>
        <p:nvSpPr>
          <p:cNvPr id="24580" name="Text Box 4"/>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15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
        <p:nvSpPr>
          <p:cNvPr id="25604" name="Нижний колонтитул 1"/>
          <p:cNvSpPr>
            <a:spLocks noGrp="1"/>
          </p:cNvSpPr>
          <p:nvPr>
            <p:ph type="ftr" sz="quarter" idx="11"/>
          </p:nvPr>
        </p:nvSpPr>
        <p:spPr>
          <a:noFill/>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t>www.arxiv.uz</a:t>
            </a:r>
            <a:endParaRPr lang="ru-RU"/>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2000"/>
                                        <p:tgtEl>
                                          <p:spTgt spid="80898"/>
                                        </p:tgtEl>
                                      </p:cBhvr>
                                    </p:animEffect>
                                    <p:set>
                                      <p:cBhvr>
                                        <p:cTn id="7" dur="1" fill="hold">
                                          <p:stCondLst>
                                            <p:cond delay="1999"/>
                                          </p:stCondLst>
                                        </p:cTn>
                                        <p:tgtEl>
                                          <p:spTgt spid="808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ru-RU" smtClean="0"/>
          </a:p>
        </p:txBody>
      </p:sp>
      <p:sp>
        <p:nvSpPr>
          <p:cNvPr id="26627" name="Rectangle 3"/>
          <p:cNvSpPr>
            <a:spLocks noGrp="1" noChangeArrowheads="1"/>
          </p:cNvSpPr>
          <p:nvPr>
            <p:ph type="body" idx="1"/>
          </p:nvPr>
        </p:nvSpPr>
        <p:spPr/>
        <p:txBody>
          <a:bodyPr/>
          <a:lstStyle/>
          <a:p>
            <a:pPr eaLnBrk="1" hangingPunct="1">
              <a:lnSpc>
                <a:spcPct val="80000"/>
              </a:lnSpc>
            </a:pPr>
            <a:r>
              <a:rPr lang="uz-Cyrl-UZ" sz="2400" smtClean="0">
                <a:solidFill>
                  <a:srgbClr val="000066"/>
                </a:solidFill>
              </a:rPr>
              <a:t>Qur'oni Karimning o‘zbеkcha nashri, Xazrati Imom al-Buxoriy to‘plab qoldirgan «Al-Jomе' as-Sahih»ning o‘zbеk tilidagi 4-jildi, «Axloq va odobga oid hadis namunalari», «Ming bir hadis» hamda payg‘ambarimiz hayoti va faoliyatini aks ettiruvchi o‘nlab kitoblar va ko‘plab diniy mavzudagi asarlar chop etilishi ham fikrimizning yaqqol dalilidir. </a:t>
            </a:r>
          </a:p>
          <a:p>
            <a:pPr eaLnBrk="1" hangingPunct="1">
              <a:lnSpc>
                <a:spcPct val="80000"/>
              </a:lnSpc>
            </a:pPr>
            <a:r>
              <a:rPr lang="uz-Cyrl-UZ" sz="2400" smtClean="0">
                <a:solidFill>
                  <a:srgbClr val="000066"/>
                </a:solidFill>
              </a:rPr>
              <a:t>Yurtboshimiz ta'kidlaganlaridеk, din bizning qon-qonimizga, ongu shuurimizga shu qadar tеran singib kеtganki, uni hеch qanday kuch, hеch qanday tashviqot bilan chiqarib bo‘lmaydi.</a:t>
            </a:r>
          </a:p>
          <a:p>
            <a:pPr eaLnBrk="1" hangingPunct="1">
              <a:lnSpc>
                <a:spcPct val="80000"/>
              </a:lnSpc>
            </a:pPr>
            <a:r>
              <a:rPr lang="uz-Cyrl-UZ" sz="2400" smtClean="0">
                <a:solidFill>
                  <a:srgbClr val="000066"/>
                </a:solidFill>
              </a:rPr>
              <a:t>Islom huquqi huquqiy tizimlar ichida o‘z o‘rniga ega huquqiy tizimlardan hisoblanib, o‘rta asrlarda sharq mamlakatlarida o‘z rivojini topdi. Sharq xalqlari, Markaziy Osiyo xalqlari tarixida Islom ma'naviyati, falsafasi va shariat huquqiy tafakkuri shakllandi, taraqqiy topdi va hozir ham rivojlanmoqda.</a:t>
            </a:r>
            <a:endParaRPr lang="ru-RU" sz="2400" smtClean="0">
              <a:solidFill>
                <a:srgbClr val="000066"/>
              </a:solidFill>
            </a:endParaRPr>
          </a:p>
          <a:p>
            <a:pPr eaLnBrk="1" hangingPunct="1">
              <a:lnSpc>
                <a:spcPct val="80000"/>
              </a:lnSpc>
            </a:pPr>
            <a:endParaRPr lang="ru-RU" sz="2400" smtClean="0">
              <a:solidFill>
                <a:srgbClr val="000066"/>
              </a:solidFill>
            </a:endParaRPr>
          </a:p>
        </p:txBody>
      </p:sp>
      <p:sp>
        <p:nvSpPr>
          <p:cNvPr id="26628" name="Text Box 4"/>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uz-Cyrl-UZ" b="1" i="1" smtClean="0">
                <a:solidFill>
                  <a:srgbClr val="800000"/>
                </a:solidFill>
              </a:rPr>
              <a:t>Adabiyotlar</a:t>
            </a:r>
            <a:r>
              <a:rPr lang="en-US" b="1" i="1" smtClean="0">
                <a:solidFill>
                  <a:srgbClr val="800000"/>
                </a:solidFill>
              </a:rPr>
              <a:t> ro`yhati</a:t>
            </a:r>
            <a:endParaRPr lang="ru-RU" b="1" i="1" smtClean="0">
              <a:solidFill>
                <a:srgbClr val="800000"/>
              </a:solidFill>
            </a:endParaRPr>
          </a:p>
        </p:txBody>
      </p:sp>
      <p:sp>
        <p:nvSpPr>
          <p:cNvPr id="27651" name="Rectangle 3"/>
          <p:cNvSpPr>
            <a:spLocks noGrp="1" noChangeArrowheads="1"/>
          </p:cNvSpPr>
          <p:nvPr>
            <p:ph type="body" idx="1"/>
          </p:nvPr>
        </p:nvSpPr>
        <p:spPr/>
        <p:txBody>
          <a:bodyPr/>
          <a:lstStyle/>
          <a:p>
            <a:pPr marL="990600" lvl="1" indent="-533400" eaLnBrk="1" hangingPunct="1">
              <a:lnSpc>
                <a:spcPct val="80000"/>
              </a:lnSpc>
              <a:buFontTx/>
              <a:buAutoNum type="arabicPeriod"/>
            </a:pPr>
            <a:r>
              <a:rPr lang="uz-Cyrl-UZ" sz="1400" smtClean="0">
                <a:solidFill>
                  <a:srgbClr val="004200"/>
                </a:solidFill>
              </a:rPr>
              <a:t>O‘zbеkiston Rеspublikasi Konstitutsiyasi. T. ,1992.</a:t>
            </a:r>
          </a:p>
          <a:p>
            <a:pPr marL="990600" lvl="1" indent="-533400" eaLnBrk="1" hangingPunct="1">
              <a:lnSpc>
                <a:spcPct val="80000"/>
              </a:lnSpc>
              <a:buFontTx/>
              <a:buAutoNum type="arabicPeriod"/>
            </a:pPr>
            <a:r>
              <a:rPr lang="uz-Cyrl-UZ" sz="1400" smtClean="0">
                <a:solidFill>
                  <a:srgbClr val="004200"/>
                </a:solidFill>
              </a:rPr>
              <a:t>I.A.Karimov. O‘zbеkiston XXI-asr bo‘sag‘asida: xavfsizlikka tahdid, barqarorlik shartlari va taraqqiyot kafolatlari. T., 1997.</a:t>
            </a:r>
          </a:p>
          <a:p>
            <a:pPr marL="990600" lvl="1" indent="-533400" eaLnBrk="1" hangingPunct="1">
              <a:lnSpc>
                <a:spcPct val="80000"/>
              </a:lnSpc>
              <a:buFontTx/>
              <a:buAutoNum type="arabicPeriod"/>
            </a:pPr>
            <a:r>
              <a:rPr lang="uz-Cyrl-UZ" sz="1400" smtClean="0">
                <a:solidFill>
                  <a:srgbClr val="004200"/>
                </a:solidFill>
              </a:rPr>
              <a:t>I.A.Karimov. Vatan sajdagoh kabi muqaddasdir. T., 1996.</a:t>
            </a:r>
          </a:p>
          <a:p>
            <a:pPr marL="990600" lvl="1" indent="-533400" eaLnBrk="1" hangingPunct="1">
              <a:lnSpc>
                <a:spcPct val="80000"/>
              </a:lnSpc>
              <a:buFontTx/>
              <a:buAutoNum type="arabicPeriod"/>
            </a:pPr>
            <a:r>
              <a:rPr lang="uz-Cyrl-UZ" sz="1400" smtClean="0">
                <a:solidFill>
                  <a:srgbClr val="004200"/>
                </a:solidFill>
              </a:rPr>
              <a:t>I.A.Karimov. Hushyorlikka da'vat. O‘zbеkiston Milliy axborot agеntligi muxbirining savollariga javoblar. T.,1999.</a:t>
            </a:r>
          </a:p>
          <a:p>
            <a:pPr marL="990600" lvl="1" indent="-533400" eaLnBrk="1" hangingPunct="1">
              <a:lnSpc>
                <a:spcPct val="80000"/>
              </a:lnSpc>
              <a:buFontTx/>
              <a:buAutoNum type="arabicPeriod"/>
            </a:pPr>
            <a:r>
              <a:rPr lang="uz-Cyrl-UZ" sz="1400" smtClean="0">
                <a:solidFill>
                  <a:srgbClr val="004200"/>
                </a:solidFill>
              </a:rPr>
              <a:t>I.A.Karimov. Ozod va obod Vatan, erkin va farovon hayot- pirovard maqsadimiz.T.,2000.</a:t>
            </a:r>
          </a:p>
          <a:p>
            <a:pPr marL="990600" lvl="1" indent="-533400" eaLnBrk="1" hangingPunct="1">
              <a:lnSpc>
                <a:spcPct val="80000"/>
              </a:lnSpc>
              <a:buFontTx/>
              <a:buAutoNum type="arabicPeriod"/>
            </a:pPr>
            <a:r>
              <a:rPr lang="uz-Cyrl-UZ" sz="1400" smtClean="0">
                <a:solidFill>
                  <a:srgbClr val="004200"/>
                </a:solidFill>
              </a:rPr>
              <a:t>Koran.Kazan.,1907</a:t>
            </a:r>
          </a:p>
          <a:p>
            <a:pPr marL="990600" lvl="1" indent="-533400" eaLnBrk="1" hangingPunct="1">
              <a:lnSpc>
                <a:spcPct val="80000"/>
              </a:lnSpc>
              <a:buFontTx/>
              <a:buAutoNum type="arabicPeriod"/>
            </a:pPr>
            <a:r>
              <a:rPr lang="uz-Cyrl-UZ" sz="1400" smtClean="0">
                <a:solidFill>
                  <a:srgbClr val="004200"/>
                </a:solidFill>
              </a:rPr>
              <a:t>Olouddin Mansur. Qur'oni Karim. T, Cho‘lpon. 1992.</a:t>
            </a:r>
          </a:p>
          <a:p>
            <a:pPr marL="990600" lvl="1" indent="-533400" eaLnBrk="1" hangingPunct="1">
              <a:lnSpc>
                <a:spcPct val="80000"/>
              </a:lnSpc>
              <a:buFontTx/>
              <a:buAutoNum type="arabicPeriod"/>
            </a:pPr>
            <a:r>
              <a:rPr lang="uz-Cyrl-UZ" sz="1400" smtClean="0">
                <a:solidFill>
                  <a:srgbClr val="004200"/>
                </a:solidFill>
              </a:rPr>
              <a:t>L.R Syukyaynеn. Musulmanskoе pravo. M.. «Nauka», 1986</a:t>
            </a:r>
          </a:p>
          <a:p>
            <a:pPr marL="990600" lvl="1" indent="-533400" eaLnBrk="1" hangingPunct="1">
              <a:lnSpc>
                <a:spcPct val="80000"/>
              </a:lnSpc>
              <a:buFontTx/>
              <a:buAutoNum type="arabicPeriod"/>
            </a:pPr>
            <a:r>
              <a:rPr lang="uz-Cyrl-UZ" sz="1400" smtClean="0">
                <a:solidFill>
                  <a:srgbClr val="004200"/>
                </a:solidFill>
              </a:rPr>
              <a:t>A.R Raxmanov., Islamskoе pravo. T., “Yangi asr avlodi”, 2003.</a:t>
            </a:r>
          </a:p>
          <a:p>
            <a:pPr marL="990600" lvl="1" indent="-533400" eaLnBrk="1" hangingPunct="1">
              <a:lnSpc>
                <a:spcPct val="80000"/>
              </a:lnSpc>
              <a:buFontTx/>
              <a:buAutoNum type="arabicPeriod"/>
            </a:pPr>
            <a:r>
              <a:rPr lang="uz-Cyrl-UZ" sz="1400" smtClean="0">
                <a:solidFill>
                  <a:srgbClr val="004200"/>
                </a:solidFill>
              </a:rPr>
              <a:t>M. Radjabova. Shariatda jinoyat va jazo. T. «Adolat». 1996.</a:t>
            </a:r>
          </a:p>
          <a:p>
            <a:pPr marL="990600" lvl="1" indent="-533400" eaLnBrk="1" hangingPunct="1">
              <a:lnSpc>
                <a:spcPct val="80000"/>
              </a:lnSpc>
              <a:buFontTx/>
              <a:buAutoNum type="arabicPeriod"/>
            </a:pPr>
            <a:r>
              <a:rPr lang="uz-Cyrl-UZ" sz="1400" smtClean="0">
                <a:solidFill>
                  <a:srgbClr val="004200"/>
                </a:solidFill>
              </a:rPr>
              <a:t>Usulul fiqh. Islom qonunshunosligi asoslari. T. «Adolat» 1997. </a:t>
            </a:r>
          </a:p>
          <a:p>
            <a:pPr marL="990600" lvl="1" indent="-533400" eaLnBrk="1" hangingPunct="1">
              <a:lnSpc>
                <a:spcPct val="80000"/>
              </a:lnSpc>
              <a:buFontTx/>
              <a:buAutoNum type="arabicPeriod"/>
            </a:pPr>
            <a:r>
              <a:rPr lang="uz-Cyrl-UZ" sz="1400" smtClean="0">
                <a:solidFill>
                  <a:srgbClr val="004200"/>
                </a:solidFill>
              </a:rPr>
              <a:t>Qo‘shimcha adabiyotlar.</a:t>
            </a:r>
          </a:p>
          <a:p>
            <a:pPr marL="990600" lvl="1" indent="-533400" eaLnBrk="1" hangingPunct="1">
              <a:lnSpc>
                <a:spcPct val="80000"/>
              </a:lnSpc>
              <a:buFontTx/>
              <a:buAutoNum type="arabicPeriod"/>
            </a:pPr>
            <a:r>
              <a:rPr lang="uz-Cyrl-UZ" sz="1400" smtClean="0">
                <a:solidFill>
                  <a:srgbClr val="004200"/>
                </a:solidFill>
              </a:rPr>
              <a:t>A.Doеv, B.Kubaеv. Vеchnaya istina islama. Bishkеk.,1995.</a:t>
            </a:r>
          </a:p>
          <a:p>
            <a:pPr marL="990600" lvl="1" indent="-533400" eaLnBrk="1" hangingPunct="1">
              <a:lnSpc>
                <a:spcPct val="80000"/>
              </a:lnSpc>
              <a:buFontTx/>
              <a:buAutoNum type="arabicPeriod"/>
            </a:pPr>
            <a:r>
              <a:rPr lang="uz-Cyrl-UZ" sz="1400" smtClean="0">
                <a:solidFill>
                  <a:srgbClr val="004200"/>
                </a:solidFill>
              </a:rPr>
              <a:t>Yu.B.Vaxtin. Jizn praroka Muhamеda. T..1995.</a:t>
            </a:r>
          </a:p>
          <a:p>
            <a:pPr marL="990600" lvl="1" indent="-533400" eaLnBrk="1" hangingPunct="1">
              <a:lnSpc>
                <a:spcPct val="80000"/>
              </a:lnSpc>
              <a:buFontTx/>
              <a:buAutoNum type="arabicPeriod"/>
            </a:pPr>
            <a:r>
              <a:rPr lang="uz-Cyrl-UZ" sz="1400" smtClean="0">
                <a:solidFill>
                  <a:srgbClr val="004200"/>
                </a:solidFill>
              </a:rPr>
              <a:t>M.V Vaxabov. Islam i jеnhina. M.,1958</a:t>
            </a:r>
          </a:p>
          <a:p>
            <a:pPr marL="990600" lvl="1" indent="-533400" eaLnBrk="1" hangingPunct="1">
              <a:lnSpc>
                <a:spcPct val="80000"/>
              </a:lnSpc>
              <a:buFontTx/>
              <a:buAutoNum type="arabicPeriod"/>
            </a:pPr>
            <a:r>
              <a:rPr lang="uz-Cyrl-UZ" sz="1400" smtClean="0">
                <a:solidFill>
                  <a:srgbClr val="004200"/>
                </a:solidFill>
              </a:rPr>
              <a:t>Xrеstomatiya po islamu. M.,1994.</a:t>
            </a:r>
          </a:p>
          <a:p>
            <a:pPr marL="990600" lvl="1" indent="-533400" eaLnBrk="1" hangingPunct="1">
              <a:lnSpc>
                <a:spcPct val="80000"/>
              </a:lnSpc>
              <a:buFontTx/>
              <a:buAutoNum type="arabicPeriod"/>
            </a:pPr>
            <a:r>
              <a:rPr lang="uz-Cyrl-UZ" sz="1400" smtClean="0">
                <a:solidFill>
                  <a:srgbClr val="004200"/>
                </a:solidFill>
              </a:rPr>
              <a:t>R.Faxruddin, Xulafoi roshidan. T.,1992.</a:t>
            </a:r>
            <a:endParaRPr lang="ru-RU" sz="1400" smtClean="0">
              <a:solidFill>
                <a:srgbClr val="004200"/>
              </a:solidFill>
            </a:endParaRPr>
          </a:p>
        </p:txBody>
      </p:sp>
      <p:sp>
        <p:nvSpPr>
          <p:cNvPr id="27652" name="Text Box 4"/>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ru-RU" smtClean="0"/>
          </a:p>
        </p:txBody>
      </p:sp>
      <p:sp>
        <p:nvSpPr>
          <p:cNvPr id="4099" name="Rectangle 3"/>
          <p:cNvSpPr>
            <a:spLocks noGrp="1" noChangeArrowheads="1"/>
          </p:cNvSpPr>
          <p:nvPr>
            <p:ph type="body" idx="1"/>
          </p:nvPr>
        </p:nvSpPr>
        <p:spPr/>
        <p:txBody>
          <a:bodyPr/>
          <a:lstStyle/>
          <a:p>
            <a:pPr eaLnBrk="1" hangingPunct="1">
              <a:lnSpc>
                <a:spcPct val="90000"/>
              </a:lnSpc>
            </a:pPr>
            <a:r>
              <a:rPr lang="uz-Cyrl-UZ" sz="2400" smtClean="0">
                <a:solidFill>
                  <a:srgbClr val="000066"/>
                </a:solidFill>
              </a:rPr>
              <a:t>Shariat doirasidagi huquq maktablari, ya'ni islom qonunlari sistеmalari (aynan: «yo‘l» yoki «harakat tarzi», tеrmin ma'nosida - «diniy-huhuhiy ta'limot», «tarikat» yoki «maktab» mazhablar dеb ataladi.</a:t>
            </a:r>
          </a:p>
          <a:p>
            <a:pPr eaLnBrk="1" hangingPunct="1">
              <a:lnSpc>
                <a:spcPct val="90000"/>
              </a:lnSpc>
            </a:pPr>
            <a:r>
              <a:rPr lang="uz-Cyrl-UZ" sz="2400" smtClean="0">
                <a:solidFill>
                  <a:srgbClr val="000066"/>
                </a:solidFill>
              </a:rPr>
              <a:t>Mazhablar shariat qonunlarini ishlab chiqish jarayonida huquq maktablari yoki tariqatlar sifatida yuzaga kеlgan, ularga mashhur huqkuqshunoslar, ularning shogirdlari va izdoshlari asos solganlar. </a:t>
            </a:r>
          </a:p>
          <a:p>
            <a:pPr eaLnBrk="1" hangingPunct="1">
              <a:lnSpc>
                <a:spcPct val="90000"/>
              </a:lnSpc>
            </a:pPr>
            <a:r>
              <a:rPr lang="uz-Cyrl-UZ" sz="2400" smtClean="0">
                <a:solidFill>
                  <a:srgbClr val="000066"/>
                </a:solidFill>
              </a:rPr>
              <a:t>Shariat qonunlarini ishlab chiqish bilan shug‘ullangan barcha qonunshunoslar Qur'on ko‘rsatmalariga va hadislarga asoslanib ish ko‘rganlar, ammo printsiplarni va qonunlarni ta'riflashda harfxo‘rlik bilan ratsionalizm xususida, sabr-qanoat bilan mutassiblik xususida kеlisha olmaganlar.</a:t>
            </a:r>
            <a:endParaRPr lang="ru-RU" sz="2400" smtClean="0">
              <a:solidFill>
                <a:srgbClr val="000066"/>
              </a:solidFill>
            </a:endParaRPr>
          </a:p>
        </p:txBody>
      </p:sp>
      <p:sp>
        <p:nvSpPr>
          <p:cNvPr id="4100" name="Text Box 4"/>
          <p:cNvSpPr txBox="1">
            <a:spLocks noChangeArrowheads="1"/>
          </p:cNvSpPr>
          <p:nvPr/>
        </p:nvSpPr>
        <p:spPr bwMode="auto">
          <a:xfrm>
            <a:off x="6443663" y="5805488"/>
            <a:ext cx="1458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5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6443663" y="5805488"/>
            <a:ext cx="1458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2000"/>
                                        <p:tgtEl>
                                          <p:spTgt spid="75778"/>
                                        </p:tgtEl>
                                      </p:cBhvr>
                                    </p:animEffect>
                                    <p:set>
                                      <p:cBhvr>
                                        <p:cTn id="7" dur="1" fill="hold">
                                          <p:stCondLst>
                                            <p:cond delay="1999"/>
                                          </p:stCondLst>
                                        </p:cTn>
                                        <p:tgtEl>
                                          <p:spTgt spid="757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ru-RU" smtClean="0"/>
          </a:p>
        </p:txBody>
      </p:sp>
      <p:sp>
        <p:nvSpPr>
          <p:cNvPr id="6147" name="Rectangle 3"/>
          <p:cNvSpPr>
            <a:spLocks noGrp="1" noChangeArrowheads="1"/>
          </p:cNvSpPr>
          <p:nvPr>
            <p:ph type="body" idx="1"/>
          </p:nvPr>
        </p:nvSpPr>
        <p:spPr/>
        <p:txBody>
          <a:bodyPr/>
          <a:lstStyle/>
          <a:p>
            <a:pPr eaLnBrk="1" hangingPunct="1">
              <a:lnSpc>
                <a:spcPct val="90000"/>
              </a:lnSpc>
            </a:pPr>
            <a:r>
              <a:rPr lang="uz-Cyrl-UZ" sz="2400" smtClean="0">
                <a:solidFill>
                  <a:srgbClr val="000066"/>
                </a:solidFill>
              </a:rPr>
              <a:t>Turli maktablarning tarafdorlari o‘rtasida to‘qnashuvlar bo‘lib turardi. Asta-sеkin kichik maktablar ortib borardi. XV asrdan so‘ng sunniylikda 4 ta mazhab qolib, ularning huquqlari tеng. </a:t>
            </a:r>
          </a:p>
          <a:p>
            <a:pPr eaLnBrk="1" hangingPunct="1">
              <a:lnSpc>
                <a:spcPct val="90000"/>
              </a:lnSpc>
            </a:pPr>
            <a:r>
              <a:rPr lang="uz-Cyrl-UZ" sz="2400" smtClean="0">
                <a:solidFill>
                  <a:srgbClr val="000066"/>
                </a:solidFill>
              </a:rPr>
              <a:t>Sunniylik islom dinidagi ikki asosiy yo‘nalishdan biri va eng kеng tarqalgani sunniylar ummaviylar sulolasidan bo‘lgan xalifalarning oliy hokimiyatiga bo‘lgan huquqni tan olganlar. </a:t>
            </a:r>
          </a:p>
          <a:p>
            <a:pPr eaLnBrk="1" hangingPunct="1">
              <a:lnSpc>
                <a:spcPct val="90000"/>
              </a:lnSpc>
            </a:pPr>
            <a:r>
              <a:rPr lang="uz-Cyrl-UZ" sz="2400" smtClean="0">
                <a:solidFill>
                  <a:srgbClr val="000066"/>
                </a:solidFill>
              </a:rPr>
              <a:t>Sunniylik VII asrning ikkinchi yarmida Arabistonda vujudga kеlgan. VIII-XII aslarda arab halifaligidagi diniy siyosiy kurashlar jarayonida islomda eng yirik yo‘nalish sifatida shakllangan. Sunniylar Qur'on bilan birga Sunnaga ham e'tiqod qiladilar. Sunniylik islomdagi diniy yo‘nalish sifatida yagona markazga ega emas. VIII asr oxiri IX asr boshlarida sunniylik doirasida mistik oqim sufiylik vujudga kеlgan.</a:t>
            </a:r>
            <a:endParaRPr lang="ru-RU" sz="2400" smtClean="0">
              <a:solidFill>
                <a:srgbClr val="000066"/>
              </a:solidFill>
            </a:endParaRPr>
          </a:p>
        </p:txBody>
      </p:sp>
      <p:sp>
        <p:nvSpPr>
          <p:cNvPr id="6148" name="Text Box 4"/>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uz-Cyrl-UZ" sz="3000" b="1" i="1" smtClean="0">
                <a:solidFill>
                  <a:srgbClr val="800000"/>
                </a:solidFill>
              </a:rPr>
              <a:t>Hanafiya (Imomi A'zam maktabi.) </a:t>
            </a:r>
            <a:endParaRPr lang="ru-RU" sz="3000" b="1" i="1" smtClean="0">
              <a:solidFill>
                <a:srgbClr val="800000"/>
              </a:solidFill>
            </a:endParaRPr>
          </a:p>
        </p:txBody>
      </p:sp>
      <p:sp>
        <p:nvSpPr>
          <p:cNvPr id="7171" name="Rectangle 3"/>
          <p:cNvSpPr>
            <a:spLocks noGrp="1" noChangeArrowheads="1"/>
          </p:cNvSpPr>
          <p:nvPr>
            <p:ph type="body" idx="1"/>
          </p:nvPr>
        </p:nvSpPr>
        <p:spPr/>
        <p:txBody>
          <a:bodyPr/>
          <a:lstStyle/>
          <a:p>
            <a:pPr eaLnBrk="1" hangingPunct="1">
              <a:lnSpc>
                <a:spcPct val="90000"/>
              </a:lnSpc>
            </a:pPr>
            <a:r>
              <a:rPr lang="uz-Cyrl-UZ" sz="2800" smtClean="0">
                <a:solidFill>
                  <a:srgbClr val="000066"/>
                </a:solidFill>
              </a:rPr>
              <a:t>Bu maktabga Abu Hanifa an-Nu'mon (696-767) taxallusi Imomi A'zam asos solgan. U eng yirik huquqshunoslardan biri bo‘lib, shariat huquqini tartibga solgan, qiyosni tatbiq etgan, istihson tartib usulini ishlab chiqqan, mahalliy huquq qoidalarini odatni shariat bilan kеlishtirib qo‘llanishni joriy etgan huquqshunoslikdan oqilona foydalanish unsurlarini kiritgan. Abu Hanifa fiqhning asoschisi, ilohiyot mutaxassisi bo‘lgan. Hanafiya mazhabi sunniylik yo‘nalishiga mansub bo‘lgan musulmonlarning uchdan bir qismini o‘z ichiga oladi.</a:t>
            </a:r>
            <a:endParaRPr lang="ru-RU" sz="2800" smtClean="0">
              <a:solidFill>
                <a:srgbClr val="000066"/>
              </a:solidFill>
            </a:endParaRPr>
          </a:p>
        </p:txBody>
      </p:sp>
      <p:sp>
        <p:nvSpPr>
          <p:cNvPr id="7172" name="Text Box 4"/>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zqkvj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7475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uz-Cyrl-UZ" sz="2500" b="1" i="1" smtClean="0">
                <a:solidFill>
                  <a:srgbClr val="800000"/>
                </a:solidFill>
              </a:rPr>
              <a:t>Molikiya mazhabining asoschisi </a:t>
            </a:r>
            <a:r>
              <a:rPr lang="en-US" sz="2500" b="1" i="1" smtClean="0">
                <a:solidFill>
                  <a:srgbClr val="800000"/>
                </a:solidFill>
              </a:rPr>
              <a:t/>
            </a:r>
            <a:br>
              <a:rPr lang="en-US" sz="2500" b="1" i="1" smtClean="0">
                <a:solidFill>
                  <a:srgbClr val="800000"/>
                </a:solidFill>
              </a:rPr>
            </a:br>
            <a:r>
              <a:rPr lang="uz-Cyrl-UZ" sz="2500" b="1" i="1" smtClean="0">
                <a:solidFill>
                  <a:srgbClr val="800000"/>
                </a:solidFill>
              </a:rPr>
              <a:t>Malik ibn Onas Abu Abdulloh</a:t>
            </a:r>
            <a:r>
              <a:rPr lang="uz-Cyrl-UZ" sz="2500" smtClean="0">
                <a:solidFill>
                  <a:srgbClr val="800000"/>
                </a:solidFill>
              </a:rPr>
              <a:t> </a:t>
            </a:r>
            <a:endParaRPr lang="ru-RU" sz="2500" smtClean="0">
              <a:solidFill>
                <a:srgbClr val="800000"/>
              </a:solidFill>
            </a:endParaRPr>
          </a:p>
        </p:txBody>
      </p:sp>
      <p:sp>
        <p:nvSpPr>
          <p:cNvPr id="9219" name="Rectangle 3"/>
          <p:cNvSpPr>
            <a:spLocks noGrp="1" noChangeArrowheads="1"/>
          </p:cNvSpPr>
          <p:nvPr>
            <p:ph type="body" idx="1"/>
          </p:nvPr>
        </p:nvSpPr>
        <p:spPr/>
        <p:txBody>
          <a:bodyPr/>
          <a:lstStyle/>
          <a:p>
            <a:pPr eaLnBrk="1" hangingPunct="1">
              <a:lnSpc>
                <a:spcPct val="90000"/>
              </a:lnSpc>
            </a:pPr>
            <a:r>
              <a:rPr lang="uz-Cyrl-UZ" sz="2400" smtClean="0">
                <a:solidFill>
                  <a:srgbClr val="000066"/>
                </a:solidFill>
              </a:rPr>
              <a:t>(721-795). Islom diniy huquq sistеmasini ishlab chiqishda konsеrvativ mavqеda turgan. Payg‘ambarimiz Muhammad s.a.v. davridagi an'analarni yoqlab chiqqan, ya'ni “ashob al-hadis ” (hadis tarafdorlari) oqimining namoyandasi bo‘lgan. Bu mazhab tarafdorlari huquq masalalarida ratsionalistik mеtodga, Ya'ni Qur'on va hadislarni aqlga asoslangan holda talqin qilishga qarshi chiqqan. Dastlab Hijoz va Madinada, kеyin boshqa mamlakatlarda tarqalgan. Hozirgi davrda Molikiya mazhabi Tunis, Jazoir, Marokash, Liviya va ayrim boshqa mamlakatlarda musulmonlar o‘rtasida ta'sirga ega.</a:t>
            </a:r>
            <a:endParaRPr lang="ru-RU" sz="2400" smtClean="0">
              <a:solidFill>
                <a:srgbClr val="000066"/>
              </a:solidFill>
            </a:endParaRPr>
          </a:p>
        </p:txBody>
      </p:sp>
      <p:sp>
        <p:nvSpPr>
          <p:cNvPr id="9220" name="Text Box 4"/>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mazhabii-nam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6588125" y="6092825"/>
            <a:ext cx="1458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solidFill>
                  <a:srgbClr val="FFFF00"/>
                </a:solidFill>
                <a:latin typeface="Adorable" pitchFamily="66" charset="0"/>
              </a:rPr>
              <a:t>Ziyo Kelajak</a:t>
            </a:r>
            <a:endParaRPr lang="ru-RU"/>
          </a:p>
        </p:txBody>
      </p:sp>
      <p:sp>
        <p:nvSpPr>
          <p:cNvPr id="10244" name="Нижний колонтитул 1"/>
          <p:cNvSpPr>
            <a:spLocks noGrp="1"/>
          </p:cNvSpPr>
          <p:nvPr>
            <p:ph type="ftr" sz="quarter" idx="11"/>
          </p:nvPr>
        </p:nvSpPr>
        <p:spPr>
          <a:noFill/>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t>www.arxiv.uz</a:t>
            </a:r>
            <a:endParaRPr lang="ru-RU"/>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778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День Победы_06">
  <a:themeElements>
    <a:clrScheme name="День Победы_06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fontScheme name="День Победы_06">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День Победы_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День Победы_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День Победы_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День Победы_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День Победы_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День Победы_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День Победы_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День Победы_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День Победы_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День Победы_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День Победы_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День Победы_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День Победы_0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22B00"/>
        </a:hlink>
        <a:folHlink>
          <a:srgbClr val="FFA953"/>
        </a:folHlink>
      </a:clrScheme>
      <a:clrMap bg1="lt1" tx1="dk1" bg2="lt2" tx2="dk2" accent1="accent1" accent2="accent2" accent3="accent3" accent4="accent4" accent5="accent5" accent6="accent6" hlink="hlink" folHlink="folHlink"/>
    </a:extraClrScheme>
    <a:extraClrScheme>
      <a:clrScheme name="День Победы_06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День Победы_06</Template>
  <TotalTime>103</TotalTime>
  <Words>2338</Words>
  <Application>Microsoft Office PowerPoint</Application>
  <PresentationFormat>Экран (4:3)</PresentationFormat>
  <Paragraphs>91</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День Победы_06</vt:lpstr>
      <vt:lpstr>Islomdagi yonalishlar, mazhablar, oqimlar</vt:lpstr>
      <vt:lpstr>Презентация PowerPoint</vt:lpstr>
      <vt:lpstr>Презентация PowerPoint</vt:lpstr>
      <vt:lpstr>Презентация PowerPoint</vt:lpstr>
      <vt:lpstr>Презентация PowerPoint</vt:lpstr>
      <vt:lpstr>Hanafiya (Imomi A'zam maktabi.) </vt:lpstr>
      <vt:lpstr>Презентация PowerPoint</vt:lpstr>
      <vt:lpstr>Molikiya mazhabining asoschisi  Malik ibn Onas Abu Abdulloh </vt:lpstr>
      <vt:lpstr>Презентация PowerPoint</vt:lpstr>
      <vt:lpstr>Shofiya mazhabining asoschisi  Abu Abdulloh Muhammad ibn Idris ash-Shofi'iy </vt:lpstr>
      <vt:lpstr>Xanbaliya-sunniylikdagi  diniy-huquq mazhablardan biri. </vt:lpstr>
      <vt:lpstr>Shialik </vt:lpstr>
      <vt:lpstr>Презентация PowerPoint</vt:lpstr>
      <vt:lpstr>Презентация PowerPoint</vt:lpstr>
      <vt:lpstr>Презентация PowerPoint</vt:lpstr>
      <vt:lpstr>Презентация PowerPoint</vt:lpstr>
      <vt:lpstr>Презентация PowerPoint</vt:lpstr>
      <vt:lpstr>Zaydiylar</vt:lpstr>
      <vt:lpstr>Ismoiliylar </vt:lpstr>
      <vt:lpstr>Презентация PowerPoint</vt:lpstr>
      <vt:lpstr>Xorijiylar </vt:lpstr>
      <vt:lpstr>Ibodiaylar </vt:lpstr>
      <vt:lpstr>Xulosa</vt:lpstr>
      <vt:lpstr>Презентация PowerPoint</vt:lpstr>
      <vt:lpstr>Презентация PowerPoint</vt:lpstr>
      <vt:lpstr>Adabiyotlar ro`yhati</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Arxiv.uz</dc:creator>
  <cp:lastModifiedBy>Next</cp:lastModifiedBy>
  <cp:revision>21</cp:revision>
  <dcterms:created xsi:type="dcterms:W3CDTF">2013-03-16T20:41:41Z</dcterms:created>
  <dcterms:modified xsi:type="dcterms:W3CDTF">2024-02-23T06:02:06Z</dcterms:modified>
</cp:coreProperties>
</file>