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6" r:id="rId2"/>
    <p:sldId id="273" r:id="rId3"/>
    <p:sldId id="257" r:id="rId4"/>
    <p:sldId id="274" r:id="rId5"/>
    <p:sldId id="258" r:id="rId6"/>
    <p:sldId id="259" r:id="rId7"/>
    <p:sldId id="275" r:id="rId8"/>
    <p:sldId id="260" r:id="rId9"/>
    <p:sldId id="276" r:id="rId10"/>
    <p:sldId id="261" r:id="rId11"/>
    <p:sldId id="277" r:id="rId12"/>
    <p:sldId id="262" r:id="rId13"/>
    <p:sldId id="278" r:id="rId14"/>
    <p:sldId id="263" r:id="rId15"/>
    <p:sldId id="271"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48216E9-6F53-44A6-B0CA-B5702D50F5AC}" type="datetimeFigureOut">
              <a:rPr lang="ru-RU"/>
              <a:pPr>
                <a:defRPr/>
              </a:pPr>
              <a:t>23.02.2024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4DA901E-3D13-4A5D-8C29-A8088DFF60E9}" type="slidenum">
              <a:rPr lang="ru-RU"/>
              <a:pPr>
                <a:defRPr/>
              </a:pPr>
              <a:t>‹#›</a:t>
            </a:fld>
            <a:endParaRPr lang="ru-RU"/>
          </a:p>
        </p:txBody>
      </p:sp>
    </p:spTree>
    <p:extLst>
      <p:ext uri="{BB962C8B-B14F-4D97-AF65-F5344CB8AC3E}">
        <p14:creationId xmlns:p14="http://schemas.microsoft.com/office/powerpoint/2010/main" val="37532739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04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04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ru-RU" noProof="0" smtClean="0"/>
              <a:t>Образец заголовка</a:t>
            </a:r>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smtClean="0"/>
            </a:lvl1pPr>
          </a:lstStyle>
          <a:p>
            <a:pPr>
              <a:defRPr/>
            </a:pPr>
            <a:r>
              <a:rPr lang="en-US"/>
              <a:t>WWW.ARXIV.UZ</a:t>
            </a:r>
            <a:endParaRPr lang="ru-RU"/>
          </a:p>
        </p:txBody>
      </p:sp>
      <p:sp>
        <p:nvSpPr>
          <p:cNvPr id="9" name="Rectangle 8"/>
          <p:cNvSpPr>
            <a:spLocks noGrp="1" noChangeArrowheads="1"/>
          </p:cNvSpPr>
          <p:nvPr>
            <p:ph type="sldNum" sz="quarter" idx="12"/>
          </p:nvPr>
        </p:nvSpPr>
        <p:spPr/>
        <p:txBody>
          <a:bodyPr/>
          <a:lstStyle>
            <a:lvl1pPr>
              <a:defRPr/>
            </a:lvl1pPr>
          </a:lstStyle>
          <a:p>
            <a:pPr>
              <a:defRPr/>
            </a:pPr>
            <a:fld id="{6C7C3060-CF09-4BD3-8D97-D6214F0A54D7}" type="slidenum">
              <a:rPr lang="ru-RU"/>
              <a:pPr>
                <a:defRPr/>
              </a:pPr>
              <a:t>‹#›</a:t>
            </a:fld>
            <a:endParaRPr lang="ru-RU"/>
          </a:p>
        </p:txBody>
      </p:sp>
    </p:spTree>
    <p:extLst>
      <p:ext uri="{BB962C8B-B14F-4D97-AF65-F5344CB8AC3E}">
        <p14:creationId xmlns:p14="http://schemas.microsoft.com/office/powerpoint/2010/main" val="408790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FECF0155-441F-4A0E-85B8-0E066A46CD84}" type="slidenum">
              <a:rPr lang="ru-RU"/>
              <a:pPr>
                <a:defRPr/>
              </a:pPr>
              <a:t>‹#›</a:t>
            </a:fld>
            <a:endParaRPr lang="ru-RU"/>
          </a:p>
        </p:txBody>
      </p:sp>
    </p:spTree>
    <p:extLst>
      <p:ext uri="{BB962C8B-B14F-4D97-AF65-F5344CB8AC3E}">
        <p14:creationId xmlns:p14="http://schemas.microsoft.com/office/powerpoint/2010/main" val="32189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6DE7BDE9-6C59-4F68-AA84-80455D6DB960}" type="slidenum">
              <a:rPr lang="ru-RU"/>
              <a:pPr>
                <a:defRPr/>
              </a:pPr>
              <a:t>‹#›</a:t>
            </a:fld>
            <a:endParaRPr lang="ru-RU"/>
          </a:p>
        </p:txBody>
      </p:sp>
    </p:spTree>
    <p:extLst>
      <p:ext uri="{BB962C8B-B14F-4D97-AF65-F5344CB8AC3E}">
        <p14:creationId xmlns:p14="http://schemas.microsoft.com/office/powerpoint/2010/main" val="16553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1472EB0-13F4-4C4E-B60E-C3E7537CE093}" type="slidenum">
              <a:rPr lang="ru-RU"/>
              <a:pPr>
                <a:defRPr/>
              </a:pPr>
              <a:t>‹#›</a:t>
            </a:fld>
            <a:endParaRPr lang="ru-RU"/>
          </a:p>
        </p:txBody>
      </p:sp>
    </p:spTree>
    <p:extLst>
      <p:ext uri="{BB962C8B-B14F-4D97-AF65-F5344CB8AC3E}">
        <p14:creationId xmlns:p14="http://schemas.microsoft.com/office/powerpoint/2010/main" val="245088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D74CB1E1-802F-4920-83CE-C26F44EE3F50}" type="slidenum">
              <a:rPr lang="ru-RU"/>
              <a:pPr>
                <a:defRPr/>
              </a:pPr>
              <a:t>‹#›</a:t>
            </a:fld>
            <a:endParaRPr lang="ru-RU"/>
          </a:p>
        </p:txBody>
      </p:sp>
    </p:spTree>
    <p:extLst>
      <p:ext uri="{BB962C8B-B14F-4D97-AF65-F5344CB8AC3E}">
        <p14:creationId xmlns:p14="http://schemas.microsoft.com/office/powerpoint/2010/main" val="246250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D54D67ED-10ED-4539-B541-3EEF9F5C8F30}" type="slidenum">
              <a:rPr lang="ru-RU"/>
              <a:pPr>
                <a:defRPr/>
              </a:pPr>
              <a:t>‹#›</a:t>
            </a:fld>
            <a:endParaRPr lang="ru-RU"/>
          </a:p>
        </p:txBody>
      </p:sp>
    </p:spTree>
    <p:extLst>
      <p:ext uri="{BB962C8B-B14F-4D97-AF65-F5344CB8AC3E}">
        <p14:creationId xmlns:p14="http://schemas.microsoft.com/office/powerpoint/2010/main" val="110376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303CC073-98F8-40EB-BBD0-4803D9E0DB30}" type="slidenum">
              <a:rPr lang="ru-RU"/>
              <a:pPr>
                <a:defRPr/>
              </a:pPr>
              <a:t>‹#›</a:t>
            </a:fld>
            <a:endParaRPr lang="ru-RU"/>
          </a:p>
        </p:txBody>
      </p:sp>
    </p:spTree>
    <p:extLst>
      <p:ext uri="{BB962C8B-B14F-4D97-AF65-F5344CB8AC3E}">
        <p14:creationId xmlns:p14="http://schemas.microsoft.com/office/powerpoint/2010/main" val="18901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AE46C18E-C3B4-4240-92CB-98411675B5C9}" type="slidenum">
              <a:rPr lang="ru-RU"/>
              <a:pPr>
                <a:defRPr/>
              </a:pPr>
              <a:t>‹#›</a:t>
            </a:fld>
            <a:endParaRPr lang="ru-RU"/>
          </a:p>
        </p:txBody>
      </p:sp>
    </p:spTree>
    <p:extLst>
      <p:ext uri="{BB962C8B-B14F-4D97-AF65-F5344CB8AC3E}">
        <p14:creationId xmlns:p14="http://schemas.microsoft.com/office/powerpoint/2010/main" val="153518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C8C03BBC-F539-49E2-B93F-01A82D3609D5}" type="slidenum">
              <a:rPr lang="ru-RU"/>
              <a:pPr>
                <a:defRPr/>
              </a:pPr>
              <a:t>‹#›</a:t>
            </a:fld>
            <a:endParaRPr lang="ru-RU"/>
          </a:p>
        </p:txBody>
      </p:sp>
    </p:spTree>
    <p:extLst>
      <p:ext uri="{BB962C8B-B14F-4D97-AF65-F5344CB8AC3E}">
        <p14:creationId xmlns:p14="http://schemas.microsoft.com/office/powerpoint/2010/main" val="76032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2FC6D0BC-466A-42F7-989B-532A4954DC32}" type="slidenum">
              <a:rPr lang="ru-RU"/>
              <a:pPr>
                <a:defRPr/>
              </a:pPr>
              <a:t>‹#›</a:t>
            </a:fld>
            <a:endParaRPr lang="ru-RU"/>
          </a:p>
        </p:txBody>
      </p:sp>
    </p:spTree>
    <p:extLst>
      <p:ext uri="{BB962C8B-B14F-4D97-AF65-F5344CB8AC3E}">
        <p14:creationId xmlns:p14="http://schemas.microsoft.com/office/powerpoint/2010/main" val="412977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610F04F1-F817-4B0A-9F0A-CD65B9874181}" type="slidenum">
              <a:rPr lang="ru-RU"/>
              <a:pPr>
                <a:defRPr/>
              </a:pPr>
              <a:t>‹#›</a:t>
            </a:fld>
            <a:endParaRPr lang="ru-RU"/>
          </a:p>
        </p:txBody>
      </p:sp>
    </p:spTree>
    <p:extLst>
      <p:ext uri="{BB962C8B-B14F-4D97-AF65-F5344CB8AC3E}">
        <p14:creationId xmlns:p14="http://schemas.microsoft.com/office/powerpoint/2010/main" val="63586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945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ru-RU"/>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1946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6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6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1946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r>
              <a:rPr lang="en-US"/>
              <a:t>WWW.ARXIV.UZ</a:t>
            </a:r>
            <a:endParaRPr lang="ru-RU"/>
          </a:p>
        </p:txBody>
      </p:sp>
      <p:sp>
        <p:nvSpPr>
          <p:cNvPr id="1946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2D61EB76-7EC2-4723-8686-0B766129145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ziyonet.uz/" TargetMode="External"/><Relationship Id="rId2" Type="http://schemas.openxmlformats.org/officeDocument/2006/relationships/hyperlink" Target="http://www.google.uz/" TargetMode="External"/><Relationship Id="rId1" Type="http://schemas.openxmlformats.org/officeDocument/2006/relationships/slideLayout" Target="../slideLayouts/slideLayout2.xml"/><Relationship Id="rId5" Type="http://schemas.openxmlformats.org/officeDocument/2006/relationships/hyperlink" Target="http://www.arxiv.uz/" TargetMode="External"/><Relationship Id="rId4" Type="http://schemas.openxmlformats.org/officeDocument/2006/relationships/hyperlink" Target="http://www.ref.u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908720"/>
            <a:ext cx="8496300" cy="1079500"/>
          </a:xfrm>
        </p:spPr>
        <p:txBody>
          <a:bodyPr/>
          <a:lstStyle/>
          <a:p>
            <a:pPr eaLnBrk="1" hangingPunct="1">
              <a:defRPr/>
            </a:pPr>
            <a:r>
              <a:rPr lang="en-US" dirty="0"/>
              <a:t>Din </a:t>
            </a:r>
            <a:r>
              <a:rPr lang="en-US" dirty="0" err="1"/>
              <a:t>va</a:t>
            </a:r>
            <a:r>
              <a:rPr lang="en-US" dirty="0"/>
              <a:t> </a:t>
            </a:r>
            <a:r>
              <a:rPr lang="en-US" dirty="0" err="1"/>
              <a:t>manaviyat</a:t>
            </a:r>
            <a:r>
              <a:rPr lang="en-US" dirty="0"/>
              <a:t> </a:t>
            </a:r>
            <a:r>
              <a:rPr lang="en-US" dirty="0" err="1"/>
              <a:t>axloq</a:t>
            </a:r>
            <a:r>
              <a:rPr lang="en-US" dirty="0"/>
              <a:t> </a:t>
            </a:r>
            <a:r>
              <a:rPr lang="en-US" dirty="0" err="1"/>
              <a:t>va</a:t>
            </a:r>
            <a:r>
              <a:rPr lang="en-US" dirty="0"/>
              <a:t> </a:t>
            </a:r>
            <a:r>
              <a:rPr lang="en-US" dirty="0" err="1"/>
              <a:t>sanoat</a:t>
            </a:r>
            <a:r>
              <a:rPr lang="en-US" dirty="0"/>
              <a:t> </a:t>
            </a:r>
            <a:r>
              <a:rPr lang="en-US" dirty="0" err="1"/>
              <a:t>masalalari</a:t>
            </a:r>
            <a:endParaRPr lang="ru-RU" dirty="0" smtClean="0"/>
          </a:p>
        </p:txBody>
      </p:sp>
      <p:sp>
        <p:nvSpPr>
          <p:cNvPr id="2051" name="Rectangle 3"/>
          <p:cNvSpPr>
            <a:spLocks noGrp="1" noChangeArrowheads="1"/>
          </p:cNvSpPr>
          <p:nvPr>
            <p:ph type="subTitle" idx="1"/>
          </p:nvPr>
        </p:nvSpPr>
        <p:spPr>
          <a:xfrm>
            <a:off x="395288" y="2060575"/>
            <a:ext cx="8280400" cy="4392613"/>
          </a:xfrm>
        </p:spPr>
        <p:txBody>
          <a:bodyPr/>
          <a:lstStyle/>
          <a:p>
            <a:pPr eaLnBrk="1" hangingPunct="1">
              <a:lnSpc>
                <a:spcPct val="90000"/>
              </a:lnSpc>
              <a:defRPr/>
            </a:pPr>
            <a:r>
              <a:rPr lang="en-US" sz="2800" b="1" dirty="0" err="1" smtClean="0"/>
              <a:t>Reja</a:t>
            </a:r>
            <a:r>
              <a:rPr lang="en-US" sz="2800" b="1" dirty="0" smtClean="0"/>
              <a:t>:</a:t>
            </a:r>
          </a:p>
          <a:p>
            <a:pPr algn="l" eaLnBrk="1" hangingPunct="1">
              <a:lnSpc>
                <a:spcPct val="90000"/>
              </a:lnSpc>
              <a:defRPr/>
            </a:pPr>
            <a:r>
              <a:rPr lang="en-US" sz="2800" i="1" dirty="0" smtClean="0"/>
              <a:t>1. Din </a:t>
            </a:r>
            <a:r>
              <a:rPr lang="en-US" sz="2800" i="1" dirty="0" err="1" smtClean="0"/>
              <a:t>so’zi</a:t>
            </a:r>
            <a:r>
              <a:rPr lang="en-US" sz="2800" i="1" dirty="0" smtClean="0"/>
              <a:t> </a:t>
            </a:r>
            <a:r>
              <a:rPr lang="en-US" sz="2800" i="1" dirty="0" err="1" smtClean="0"/>
              <a:t>va</a:t>
            </a:r>
            <a:r>
              <a:rPr lang="en-US" sz="2800" i="1" dirty="0" smtClean="0"/>
              <a:t> </a:t>
            </a:r>
            <a:r>
              <a:rPr lang="en-US" sz="2800" i="1" dirty="0" err="1" smtClean="0"/>
              <a:t>dunyo</a:t>
            </a:r>
            <a:r>
              <a:rPr lang="en-US" sz="2800" i="1" dirty="0" smtClean="0"/>
              <a:t> </a:t>
            </a:r>
            <a:r>
              <a:rPr lang="en-US" sz="2800" i="1" dirty="0" err="1" smtClean="0"/>
              <a:t>dinlari</a:t>
            </a:r>
            <a:r>
              <a:rPr lang="en-US" sz="2800" i="1" dirty="0" smtClean="0"/>
              <a:t>.</a:t>
            </a:r>
          </a:p>
          <a:p>
            <a:pPr algn="l" eaLnBrk="1" hangingPunct="1">
              <a:lnSpc>
                <a:spcPct val="90000"/>
              </a:lnSpc>
              <a:defRPr/>
            </a:pPr>
            <a:r>
              <a:rPr lang="en-US" sz="2800" i="1" dirty="0" smtClean="0"/>
              <a:t>2. </a:t>
            </a:r>
            <a:r>
              <a:rPr lang="en-US" sz="2800" i="1" dirty="0" err="1" smtClean="0"/>
              <a:t>Islomning</a:t>
            </a:r>
            <a:r>
              <a:rPr lang="en-US" sz="2800" i="1" dirty="0" smtClean="0"/>
              <a:t> </a:t>
            </a:r>
            <a:r>
              <a:rPr lang="en-US" sz="2800" i="1" dirty="0" err="1" smtClean="0"/>
              <a:t>mohiyati</a:t>
            </a:r>
            <a:r>
              <a:rPr lang="en-US" sz="2800" i="1" dirty="0" smtClean="0"/>
              <a:t>.</a:t>
            </a:r>
          </a:p>
          <a:p>
            <a:pPr algn="l" eaLnBrk="1" hangingPunct="1">
              <a:lnSpc>
                <a:spcPct val="90000"/>
              </a:lnSpc>
              <a:defRPr/>
            </a:pPr>
            <a:r>
              <a:rPr lang="en-US" sz="2800" i="1" dirty="0" smtClean="0"/>
              <a:t>3. </a:t>
            </a:r>
            <a:r>
              <a:rPr lang="en-US" sz="2800" i="1" dirty="0" err="1" smtClean="0"/>
              <a:t>Qur’oni-Karim</a:t>
            </a:r>
            <a:r>
              <a:rPr lang="en-US" sz="2800" i="1" dirty="0" smtClean="0"/>
              <a:t> </a:t>
            </a:r>
            <a:r>
              <a:rPr lang="en-US" sz="2800" i="1" dirty="0" err="1" smtClean="0"/>
              <a:t>ibrat</a:t>
            </a:r>
            <a:r>
              <a:rPr lang="en-US" sz="2800" i="1" dirty="0" smtClean="0"/>
              <a:t> </a:t>
            </a:r>
            <a:r>
              <a:rPr lang="en-US" sz="2800" i="1" dirty="0" err="1" smtClean="0"/>
              <a:t>kitobi</a:t>
            </a:r>
            <a:r>
              <a:rPr lang="en-US" sz="2800" i="1" dirty="0" smtClean="0"/>
              <a:t>.</a:t>
            </a:r>
          </a:p>
          <a:p>
            <a:pPr algn="l" eaLnBrk="1" hangingPunct="1">
              <a:lnSpc>
                <a:spcPct val="90000"/>
              </a:lnSpc>
              <a:defRPr/>
            </a:pPr>
            <a:r>
              <a:rPr lang="en-US" sz="2800" i="1" dirty="0" smtClean="0"/>
              <a:t>4. </a:t>
            </a:r>
            <a:r>
              <a:rPr lang="en-US" sz="2800" i="1" dirty="0" err="1" smtClean="0"/>
              <a:t>Hadislar-xalq</a:t>
            </a:r>
            <a:r>
              <a:rPr lang="en-US" sz="2800" i="1" dirty="0" smtClean="0"/>
              <a:t> </a:t>
            </a:r>
            <a:r>
              <a:rPr lang="en-US" sz="2800" i="1" dirty="0" err="1" smtClean="0"/>
              <a:t>mulki</a:t>
            </a:r>
            <a:r>
              <a:rPr lang="en-US" sz="2800" i="1" dirty="0" smtClean="0"/>
              <a:t>.</a:t>
            </a:r>
          </a:p>
          <a:p>
            <a:pPr algn="l" eaLnBrk="1" hangingPunct="1">
              <a:lnSpc>
                <a:spcPct val="90000"/>
              </a:lnSpc>
              <a:defRPr/>
            </a:pPr>
            <a:r>
              <a:rPr lang="en-US" sz="2800" i="1" dirty="0" smtClean="0"/>
              <a:t>5.Tasavvuf </a:t>
            </a:r>
            <a:r>
              <a:rPr lang="en-US" sz="2800" i="1" dirty="0" err="1" smtClean="0"/>
              <a:t>ta’limoti</a:t>
            </a:r>
            <a:r>
              <a:rPr lang="en-US" sz="2800" i="1" dirty="0" smtClean="0"/>
              <a:t>.</a:t>
            </a:r>
          </a:p>
          <a:p>
            <a:pPr algn="l" eaLnBrk="1" hangingPunct="1">
              <a:lnSpc>
                <a:spcPct val="90000"/>
              </a:lnSpc>
              <a:defRPr/>
            </a:pPr>
            <a:r>
              <a:rPr lang="en-US" sz="2800" i="1" dirty="0" smtClean="0"/>
              <a:t>6.Vijdon </a:t>
            </a:r>
            <a:r>
              <a:rPr lang="en-US" sz="2800" i="1" dirty="0" err="1" smtClean="0"/>
              <a:t>erkinligi</a:t>
            </a:r>
            <a:r>
              <a:rPr lang="en-US" sz="2800" i="1" dirty="0" smtClean="0"/>
              <a:t>.</a:t>
            </a:r>
          </a:p>
          <a:p>
            <a:pPr algn="l" eaLnBrk="1" hangingPunct="1">
              <a:lnSpc>
                <a:spcPct val="90000"/>
              </a:lnSpc>
              <a:defRPr/>
            </a:pPr>
            <a:r>
              <a:rPr lang="en-US" sz="2800" i="1" dirty="0" smtClean="0"/>
              <a:t>7. </a:t>
            </a:r>
            <a:r>
              <a:rPr lang="en-US" sz="2800" i="1" dirty="0" err="1" smtClean="0"/>
              <a:t>Ijtimoiy</a:t>
            </a:r>
            <a:r>
              <a:rPr lang="en-US" sz="2800" i="1" dirty="0" smtClean="0"/>
              <a:t> </a:t>
            </a:r>
            <a:r>
              <a:rPr lang="en-US" sz="2800" i="1" dirty="0" err="1" smtClean="0"/>
              <a:t>xavfli</a:t>
            </a:r>
            <a:r>
              <a:rPr lang="en-US" sz="2800" i="1" dirty="0" smtClean="0"/>
              <a:t> </a:t>
            </a:r>
            <a:r>
              <a:rPr lang="en-US" sz="2800" i="1" dirty="0" err="1" smtClean="0"/>
              <a:t>mazhablar</a:t>
            </a:r>
            <a:r>
              <a:rPr lang="en-US" sz="2800" i="1" dirty="0" smtClean="0"/>
              <a:t>.</a:t>
            </a:r>
          </a:p>
          <a:p>
            <a:pPr algn="l" eaLnBrk="1" hangingPunct="1">
              <a:lnSpc>
                <a:spcPct val="90000"/>
              </a:lnSpc>
              <a:defRPr/>
            </a:pPr>
            <a:r>
              <a:rPr lang="en-US" sz="2800" i="1" dirty="0" smtClean="0"/>
              <a:t>8. </a:t>
            </a:r>
            <a:r>
              <a:rPr lang="en-US" sz="2800" i="1" dirty="0" err="1" smtClean="0"/>
              <a:t>Vahobiylikning</a:t>
            </a:r>
            <a:r>
              <a:rPr lang="en-US" sz="2800" i="1" dirty="0" smtClean="0"/>
              <a:t> </a:t>
            </a:r>
            <a:r>
              <a:rPr lang="en-US" sz="2800" i="1" dirty="0" err="1" smtClean="0"/>
              <a:t>mohiyati</a:t>
            </a:r>
            <a:r>
              <a:rPr lang="en-US" sz="2800" i="1" dirty="0" smtClean="0"/>
              <a:t>.</a:t>
            </a:r>
            <a:endParaRPr lang="ru-RU"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to="" calcmode="lin" valueType="num">
                                      <p:cBhvr>
                                        <p:cTn id="12" dur="1" fill="hold"/>
                                        <p:tgtEl>
                                          <p:spTgt spid="205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to="" calcmode="lin" valueType="num">
                                      <p:cBhvr>
                                        <p:cTn id="15" dur="1" fill="hold"/>
                                        <p:tgtEl>
                                          <p:spTgt spid="2051">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051">
                                            <p:txEl>
                                              <p:pRg st="2" end="2"/>
                                            </p:txEl>
                                          </p:spTgt>
                                        </p:tgtEl>
                                        <p:attrNameLst>
                                          <p:attrName>style.visibility</p:attrName>
                                        </p:attrNameLst>
                                      </p:cBhvr>
                                      <p:to>
                                        <p:strVal val="visible"/>
                                      </p:to>
                                    </p:set>
                                    <p:anim to="" calcmode="lin" valueType="num">
                                      <p:cBhvr>
                                        <p:cTn id="18" dur="1" fill="hold"/>
                                        <p:tgtEl>
                                          <p:spTgt spid="2051">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 to="" calcmode="lin" valueType="num">
                                      <p:cBhvr>
                                        <p:cTn id="21" dur="1" fill="hold"/>
                                        <p:tgtEl>
                                          <p:spTgt spid="2051">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051">
                                            <p:txEl>
                                              <p:pRg st="4" end="4"/>
                                            </p:txEl>
                                          </p:spTgt>
                                        </p:tgtEl>
                                        <p:attrNameLst>
                                          <p:attrName>style.visibility</p:attrName>
                                        </p:attrNameLst>
                                      </p:cBhvr>
                                      <p:to>
                                        <p:strVal val="visible"/>
                                      </p:to>
                                    </p:set>
                                    <p:anim to="" calcmode="lin" valueType="num">
                                      <p:cBhvr>
                                        <p:cTn id="24" dur="1" fill="hold"/>
                                        <p:tgtEl>
                                          <p:spTgt spid="2051">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 to="" calcmode="lin" valueType="num">
                                      <p:cBhvr>
                                        <p:cTn id="27" dur="1" fill="hold"/>
                                        <p:tgtEl>
                                          <p:spTgt spid="2051">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051">
                                            <p:txEl>
                                              <p:pRg st="6" end="6"/>
                                            </p:txEl>
                                          </p:spTgt>
                                        </p:tgtEl>
                                        <p:attrNameLst>
                                          <p:attrName>style.visibility</p:attrName>
                                        </p:attrNameLst>
                                      </p:cBhvr>
                                      <p:to>
                                        <p:strVal val="visible"/>
                                      </p:to>
                                    </p:set>
                                    <p:anim to="" calcmode="lin" valueType="num">
                                      <p:cBhvr>
                                        <p:cTn id="30" dur="1" fill="hold"/>
                                        <p:tgtEl>
                                          <p:spTgt spid="2051">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051">
                                            <p:txEl>
                                              <p:pRg st="7" end="7"/>
                                            </p:txEl>
                                          </p:spTgt>
                                        </p:tgtEl>
                                        <p:attrNameLst>
                                          <p:attrName>style.visibility</p:attrName>
                                        </p:attrNameLst>
                                      </p:cBhvr>
                                      <p:to>
                                        <p:strVal val="visible"/>
                                      </p:to>
                                    </p:set>
                                    <p:anim to="" calcmode="lin" valueType="num">
                                      <p:cBhvr>
                                        <p:cTn id="33" dur="1" fill="hold"/>
                                        <p:tgtEl>
                                          <p:spTgt spid="2051">
                                            <p:txEl>
                                              <p:pRg st="7" end="7"/>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051">
                                            <p:txEl>
                                              <p:pRg st="8" end="8"/>
                                            </p:txEl>
                                          </p:spTgt>
                                        </p:tgtEl>
                                        <p:attrNameLst>
                                          <p:attrName>style.visibility</p:attrName>
                                        </p:attrNameLst>
                                      </p:cBhvr>
                                      <p:to>
                                        <p:strVal val="visible"/>
                                      </p:to>
                                    </p:set>
                                    <p:anim to="" calcmode="lin" valueType="num">
                                      <p:cBhvr>
                                        <p:cTn id="36" dur="1" fill="hold"/>
                                        <p:tgtEl>
                                          <p:spTgt spid="205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50825" y="260350"/>
            <a:ext cx="8713788" cy="6264275"/>
          </a:xfrm>
        </p:spPr>
        <p:txBody>
          <a:bodyPr/>
          <a:lstStyle/>
          <a:p>
            <a:pPr algn="just" eaLnBrk="1" hangingPunct="1">
              <a:lnSpc>
                <a:spcPct val="90000"/>
              </a:lnSpc>
              <a:defRPr/>
            </a:pPr>
            <a:r>
              <a:rPr lang="en-US" sz="2800" smtClean="0"/>
              <a:t>Islom dini Arabiston yarim orolida VII asr Payg'ambarimiz Muhammad alayhissalom (570-632) Makkada Quraysh qabilasiga mansubbo’lgan. Hoshimiylar xonadonida tug'ilganlar. Ular (609-610)-yillarda Makkada yakka xudoga e'tiqod qilish to’g’risida targ’ibot boshlaganlar.Biroq zodagonlarning qarshiligiga uchrab 622-yilda o'z tarafdorlari bilan Madina (Yasrib) ga ko’chganlar (hijrat qilganlar). Musulmonlarning hijriy yilihisobi o’sha yildan boshlanadi. 630-yilga kelib Makka ham musulmonlar  qo'liga o'tib, u yerda musulmon davlati shakllanadi. Makka birinchi marta Ptolomey asarida (II asr) Makoraba nomi bilan tilga olingan. Islom dinigacha ma’jusiy qabilalarning diniy markazi bo'lgan.Shu o’rinda Madina haqida qisqacha ma'lumot berib o'tish joiz.</a:t>
            </a:r>
            <a:r>
              <a:rPr lang="ru-RU"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heel(4)">
                                      <p:cBhvr>
                                        <p:cTn id="7"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GPDlBEYrE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431958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0_68f7f_1b4b1a8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06863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strips(downLeft)">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strips(downLeft)">
                                      <p:cBhvr>
                                        <p:cTn id="1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5288" y="188913"/>
            <a:ext cx="8353425" cy="6408737"/>
          </a:xfrm>
        </p:spPr>
        <p:txBody>
          <a:bodyPr/>
          <a:lstStyle/>
          <a:p>
            <a:pPr algn="just" eaLnBrk="1" hangingPunct="1">
              <a:lnSpc>
                <a:spcPct val="90000"/>
              </a:lnSpc>
              <a:defRPr/>
            </a:pPr>
            <a:r>
              <a:rPr lang="en-US" sz="2500" smtClean="0"/>
              <a:t>Muhammad alayhissalom vafotlaridan keyin bu dav-latni ularning o'rinb'osarlari, ya'ni noib-xalifalar boshqaradilar. Shu munosabat bilan ham musulmonlar davlati tarixda «Arab xalifaligi» deb nom olgan. Dastlab arab xalifaligi katta hududni egallagan edi. O'rta Osiyo yerlari — Movarounnahr VIII asr boshlaridan VIII asr o'rtalarigacha arablar tomonidan fath etilib, ular bilan birga islom dini kirib keldi. Islom dini Turonga Arab xalifaligining amiri Qutayba ibn Muslim va askarlari to­monidan 705—715-yillarda yoyilgan.</a:t>
            </a:r>
          </a:p>
          <a:p>
            <a:pPr algn="just" eaLnBrk="1" hangingPunct="1">
              <a:lnSpc>
                <a:spcPct val="90000"/>
              </a:lnSpc>
              <a:defRPr/>
            </a:pPr>
            <a:r>
              <a:rPr lang="en-US" sz="2500" smtClean="0"/>
              <a:t>	Arab fotihlari bosib olingan yerlarda xalqni islom diniga kirita boshladilar. Arablar islom dinini tarqatishda turli usullardan foydalandilar. Jumladan, islom dinini qabul qilganlar soliqlardan ozod etilgan. Ana shu davrdan bosh-lab O'rta Osiyo mintaqasida islom madaniyati va ma'rifati o'ziga xos ravishda shakllandi hamda taraqqiyot bosqi-chini bosib o'tdi.</a:t>
            </a:r>
            <a:endParaRPr lang="ru-RU" sz="2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to="" calcmode="lin" valueType="num">
                                      <p:cBhvr>
                                        <p:cTn id="7" dur="1" fill="hold"/>
                                        <p:tgtEl>
                                          <p:spTgt spid="819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 to="" calcmode="lin" valueType="num">
                                      <p:cBhvr>
                                        <p:cTn id="10" dur="1" fill="hold"/>
                                        <p:tgtEl>
                                          <p:spTgt spid="81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l_1b791f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4681537"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l_b1aac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00438"/>
            <a:ext cx="36957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 to="" calcmode="lin" valueType="num">
                                      <p:cBhvr>
                                        <p:cTn id="12" dur="1" fill="hold"/>
                                        <p:tgtEl>
                                          <p:spTgt spid="286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0825" y="260350"/>
            <a:ext cx="8497888" cy="6264275"/>
          </a:xfrm>
        </p:spPr>
        <p:txBody>
          <a:bodyPr/>
          <a:lstStyle/>
          <a:p>
            <a:pPr algn="just" eaLnBrk="1" hangingPunct="1">
              <a:lnSpc>
                <a:spcPct val="90000"/>
              </a:lnSpc>
              <a:defRPr/>
            </a:pPr>
            <a:r>
              <a:rPr lang="en-US" smtClean="0"/>
              <a:t>Prezident Islom Karimov MDHxorijiy muxbirlar xalqaro uyushmasi a'zolari bilan suhbatida shunday degan edi: «Islom dini mutaassib din emasligiga iymonim komil.Qur’onni  yaxshi bilgan kishi bu ilohiy kitobda insonparvarlik, tinchlik, osoyishtalik va boshqa dinlarga murosa bilan qarash targ'ib qilinishini juda yaxshi biladi... islom dini insonni gunohlardan forig' qilishiga ishonaman... shu sababli odamlarda dinga e'tiqod tug'ilishini aslo qoralab bo’lmaydi.Bizda masjidlar tiklanmoqda. Qur'on ilk marta o’zbek tilga tarjima qilindi. Bu bizning tariximizda katta voqeadir».</a:t>
            </a: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to="" calcmode="lin" valueType="num">
                                      <p:cBhvr>
                                        <p:cTn id="7" dur="1" fill="hold"/>
                                        <p:tgtEl>
                                          <p:spTgt spid="921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Adabiyotlar </a:t>
            </a:r>
            <a:endParaRPr lang="ru-RU" smtClean="0"/>
          </a:p>
        </p:txBody>
      </p:sp>
      <p:sp>
        <p:nvSpPr>
          <p:cNvPr id="17411" name="Rectangle 3"/>
          <p:cNvSpPr>
            <a:spLocks noGrp="1" noChangeArrowheads="1"/>
          </p:cNvSpPr>
          <p:nvPr>
            <p:ph type="body" idx="1"/>
          </p:nvPr>
        </p:nvSpPr>
        <p:spPr/>
        <p:txBody>
          <a:bodyPr/>
          <a:lstStyle/>
          <a:p>
            <a:pPr eaLnBrk="1" hangingPunct="1">
              <a:defRPr/>
            </a:pPr>
            <a:r>
              <a:rPr lang="en-US" smtClean="0">
                <a:hlinkClick r:id="rId2"/>
              </a:rPr>
              <a:t>www.google.uz</a:t>
            </a:r>
            <a:endParaRPr lang="en-US" smtClean="0"/>
          </a:p>
          <a:p>
            <a:pPr eaLnBrk="1" hangingPunct="1">
              <a:defRPr/>
            </a:pPr>
            <a:r>
              <a:rPr lang="en-US" smtClean="0">
                <a:hlinkClick r:id="rId3"/>
              </a:rPr>
              <a:t>www.ziyonet.uz</a:t>
            </a:r>
            <a:endParaRPr lang="en-US" smtClean="0"/>
          </a:p>
          <a:p>
            <a:pPr eaLnBrk="1" hangingPunct="1">
              <a:defRPr/>
            </a:pPr>
            <a:r>
              <a:rPr lang="en-US" smtClean="0">
                <a:hlinkClick r:id="rId4"/>
              </a:rPr>
              <a:t>www.ref.uz</a:t>
            </a:r>
            <a:endParaRPr lang="en-US" smtClean="0"/>
          </a:p>
          <a:p>
            <a:pPr eaLnBrk="1" hangingPunct="1">
              <a:defRPr/>
            </a:pPr>
            <a:r>
              <a:rPr lang="en-US" smtClean="0">
                <a:hlinkClick r:id="rId5"/>
              </a:rPr>
              <a:t>www.arxiv.uz</a:t>
            </a:r>
            <a:endParaRPr lang="en-US" smtClean="0"/>
          </a:p>
          <a:p>
            <a:pPr eaLnBrk="1" hangingPunct="1">
              <a:buFont typeface="Wingdings" pitchFamily="2" charset="2"/>
              <a:buNone/>
              <a:defRPr/>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strips(downLeft)">
                                      <p:cBhvr>
                                        <p:cTn id="12" dur="500"/>
                                        <p:tgtEl>
                                          <p:spTgt spid="17411">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strips(downLeft)">
                                      <p:cBhvr>
                                        <p:cTn id="15" dur="500"/>
                                        <p:tgtEl>
                                          <p:spTgt spid="17411">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strips(downLeft)">
                                      <p:cBhvr>
                                        <p:cTn id="18" dur="500"/>
                                        <p:tgtEl>
                                          <p:spTgt spid="17411">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strips(downLeft)">
                                      <p:cBhvr>
                                        <p:cTn id="21"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WordArt 4"/>
          <p:cNvSpPr>
            <a:spLocks noChangeArrowheads="1" noChangeShapeType="1" noTextEdit="1"/>
          </p:cNvSpPr>
          <p:nvPr/>
        </p:nvSpPr>
        <p:spPr bwMode="auto">
          <a:xfrm>
            <a:off x="611188" y="1700213"/>
            <a:ext cx="7345362" cy="3097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E'TIBORINGIZ</a:t>
            </a:r>
          </a:p>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UCHUN</a:t>
            </a:r>
          </a:p>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RAHMAT!!!</a:t>
            </a:r>
            <a:endParaRPr lang="ru-RU"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strips(downLeft)">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988089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924175"/>
            <a:ext cx="48037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23560" name="Picture 8" descr="скачанные файлы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43195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to="" calcmode="lin" valueType="num">
                                      <p:cBhvr>
                                        <p:cTn id="7" dur="1" fill="hold"/>
                                        <p:tgtEl>
                                          <p:spTgt spid="2356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to="" calcmode="lin" valueType="num">
                                      <p:cBhvr>
                                        <p:cTn id="12" dur="1" fill="hold"/>
                                        <p:tgtEl>
                                          <p:spTgt spid="235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07950" y="260350"/>
            <a:ext cx="8713788" cy="6408738"/>
          </a:xfrm>
        </p:spPr>
        <p:txBody>
          <a:bodyPr/>
          <a:lstStyle/>
          <a:p>
            <a:pPr algn="just" eaLnBrk="1" hangingPunct="1">
              <a:lnSpc>
                <a:spcPct val="90000"/>
              </a:lnSpc>
              <a:defRPr/>
            </a:pPr>
            <a:r>
              <a:rPr lang="en-US" sz="2600" dirty="0" err="1" smtClean="0"/>
              <a:t>Insoniyat</a:t>
            </a:r>
            <a:r>
              <a:rPr lang="en-US" sz="2600" dirty="0" smtClean="0"/>
              <a:t> </a:t>
            </a:r>
            <a:r>
              <a:rPr lang="en-US" sz="2600" dirty="0" err="1" smtClean="0"/>
              <a:t>ma'naviy</a:t>
            </a:r>
            <a:r>
              <a:rPr lang="en-US" sz="2600" dirty="0" smtClean="0"/>
              <a:t> </a:t>
            </a:r>
            <a:r>
              <a:rPr lang="en-US" sz="2600" dirty="0" err="1" smtClean="0"/>
              <a:t>madaniyati</a:t>
            </a:r>
            <a:r>
              <a:rPr lang="en-US" sz="2600" dirty="0" smtClean="0"/>
              <a:t> </a:t>
            </a:r>
            <a:r>
              <a:rPr lang="en-US" sz="2600" dirty="0" err="1" smtClean="0"/>
              <a:t>yaxlit</a:t>
            </a:r>
            <a:r>
              <a:rPr lang="en-US" sz="2600" i="1" dirty="0" smtClean="0"/>
              <a:t> </a:t>
            </a:r>
            <a:r>
              <a:rPr lang="en-US" sz="2600" dirty="0" err="1" smtClean="0"/>
              <a:t>bir</a:t>
            </a:r>
            <a:r>
              <a:rPr lang="en-US" sz="2600" dirty="0" smtClean="0"/>
              <a:t> </a:t>
            </a:r>
            <a:r>
              <a:rPr lang="en-US" sz="2600" dirty="0" err="1" smtClean="0"/>
              <a:t>butunlikdan</a:t>
            </a:r>
            <a:r>
              <a:rPr lang="en-US" sz="2600" dirty="0" smtClean="0"/>
              <a:t> </a:t>
            </a:r>
            <a:r>
              <a:rPr lang="en-US" sz="2600" dirty="0" err="1" smtClean="0"/>
              <a:t>iborat.Din</a:t>
            </a:r>
            <a:r>
              <a:rPr lang="en-US" sz="2600" dirty="0" smtClean="0"/>
              <a:t>, </a:t>
            </a:r>
            <a:r>
              <a:rPr lang="en-US" sz="2600" dirty="0" err="1" smtClean="0"/>
              <a:t>falsafa</a:t>
            </a:r>
            <a:r>
              <a:rPr lang="en-US" sz="2600" dirty="0" smtClean="0"/>
              <a:t>, </a:t>
            </a:r>
            <a:r>
              <a:rPr lang="en-US" sz="2600" dirty="0" err="1" smtClean="0"/>
              <a:t>adabiyot</a:t>
            </a:r>
            <a:r>
              <a:rPr lang="en-US" sz="2600" dirty="0" smtClean="0"/>
              <a:t>, </a:t>
            </a:r>
            <a:r>
              <a:rPr lang="en-US" sz="2600" dirty="0" err="1" smtClean="0"/>
              <a:t>san'at</a:t>
            </a:r>
            <a:r>
              <a:rPr lang="en-US" sz="2600" dirty="0" smtClean="0"/>
              <a:t> </a:t>
            </a:r>
            <a:r>
              <a:rPr lang="en-US" sz="2600" dirty="0" err="1" smtClean="0"/>
              <a:t>va</a:t>
            </a:r>
            <a:r>
              <a:rPr lang="en-US" sz="2600" dirty="0" smtClean="0"/>
              <a:t> h.k.-</a:t>
            </a:r>
            <a:r>
              <a:rPr lang="en-US" sz="2600" dirty="0" err="1" smtClean="0"/>
              <a:t>bularning</a:t>
            </a:r>
            <a:r>
              <a:rPr lang="en-US" sz="2600" dirty="0" smtClean="0"/>
              <a:t> </a:t>
            </a:r>
            <a:r>
              <a:rPr lang="en-US" sz="2600" dirty="0" err="1" smtClean="0"/>
              <a:t>hammasini</a:t>
            </a:r>
            <a:r>
              <a:rPr lang="en-US" sz="2600" dirty="0" smtClean="0"/>
              <a:t> </a:t>
            </a:r>
            <a:r>
              <a:rPr lang="en-US" sz="2600" dirty="0" err="1" smtClean="0"/>
              <a:t>shu</a:t>
            </a:r>
            <a:r>
              <a:rPr lang="en-US" sz="2600" dirty="0" smtClean="0"/>
              <a:t> </a:t>
            </a:r>
            <a:r>
              <a:rPr lang="en-US" sz="2600" dirty="0" err="1" smtClean="0"/>
              <a:t>muazzam</a:t>
            </a:r>
            <a:r>
              <a:rPr lang="en-US" sz="2600" dirty="0" smtClean="0"/>
              <a:t> </a:t>
            </a:r>
            <a:r>
              <a:rPr lang="en-US" sz="2600" dirty="0" err="1" smtClean="0"/>
              <a:t>daraxtning</a:t>
            </a:r>
            <a:r>
              <a:rPr lang="en-US" sz="2600" dirty="0" smtClean="0"/>
              <a:t> </a:t>
            </a:r>
            <a:r>
              <a:rPr lang="en-US" sz="2600" dirty="0" err="1" smtClean="0"/>
              <a:t>shoxlari</a:t>
            </a:r>
            <a:endParaRPr lang="en-US" sz="2600" dirty="0" smtClean="0"/>
          </a:p>
          <a:p>
            <a:pPr algn="just" eaLnBrk="1" hangingPunct="1">
              <a:lnSpc>
                <a:spcPct val="90000"/>
              </a:lnSpc>
              <a:defRPr/>
            </a:pPr>
            <a:r>
              <a:rPr lang="en-US" sz="2600" dirty="0" err="1" smtClean="0"/>
              <a:t>ga</a:t>
            </a:r>
            <a:r>
              <a:rPr lang="en-US" sz="2600" dirty="0" smtClean="0"/>
              <a:t> </a:t>
            </a:r>
            <a:r>
              <a:rPr lang="en-US" sz="2600" dirty="0" err="1" smtClean="0"/>
              <a:t>qiyos</a:t>
            </a:r>
            <a:r>
              <a:rPr lang="en-US" sz="2600" dirty="0" smtClean="0"/>
              <a:t> </a:t>
            </a:r>
            <a:r>
              <a:rPr lang="en-US" sz="2600" dirty="0" err="1" smtClean="0"/>
              <a:t>qilsa</a:t>
            </a:r>
            <a:r>
              <a:rPr lang="en-US" sz="2600" dirty="0" smtClean="0"/>
              <a:t> bo'</a:t>
            </a:r>
            <a:r>
              <a:rPr lang="en-US" sz="2600" dirty="0" err="1" smtClean="0"/>
              <a:t>ladi</a:t>
            </a:r>
            <a:r>
              <a:rPr lang="en-US" sz="2600" dirty="0" smtClean="0"/>
              <a:t>.«Din» </a:t>
            </a:r>
            <a:r>
              <a:rPr lang="en-US" sz="2600" dirty="0" err="1" smtClean="0"/>
              <a:t>ko'p</a:t>
            </a:r>
            <a:r>
              <a:rPr lang="en-US" sz="2600" dirty="0" smtClean="0"/>
              <a:t> </a:t>
            </a:r>
            <a:r>
              <a:rPr lang="en-US" sz="2600" dirty="0" err="1" smtClean="0"/>
              <a:t>qirrali</a:t>
            </a:r>
            <a:r>
              <a:rPr lang="en-US" sz="2600" dirty="0" smtClean="0"/>
              <a:t> </a:t>
            </a:r>
            <a:r>
              <a:rPr lang="en-US" sz="2600" dirty="0" err="1" smtClean="0"/>
              <a:t>vamurakkabtushunchadir</a:t>
            </a:r>
            <a:r>
              <a:rPr lang="en-US" sz="2600" dirty="0" smtClean="0"/>
              <a:t>. Din </a:t>
            </a:r>
            <a:r>
              <a:rPr lang="en-US" sz="2600" dirty="0" err="1" smtClean="0"/>
              <a:t>so'zi</a:t>
            </a:r>
            <a:r>
              <a:rPr lang="en-US" sz="2600" dirty="0" smtClean="0"/>
              <a:t> </a:t>
            </a:r>
            <a:r>
              <a:rPr lang="en-US" sz="2600" dirty="0" err="1" smtClean="0"/>
              <a:t>arabcha</a:t>
            </a:r>
            <a:r>
              <a:rPr lang="en-US" sz="2600" dirty="0" smtClean="0"/>
              <a:t> </a:t>
            </a:r>
            <a:r>
              <a:rPr lang="en-US" sz="2600" dirty="0" err="1" smtClean="0"/>
              <a:t>bo'lib</a:t>
            </a:r>
            <a:r>
              <a:rPr lang="en-US" sz="2600" dirty="0" smtClean="0"/>
              <a:t>, </a:t>
            </a:r>
            <a:r>
              <a:rPr lang="en-US" sz="2600" dirty="0" err="1" smtClean="0"/>
              <a:t>ilohiy</a:t>
            </a:r>
            <a:r>
              <a:rPr lang="en-US" sz="2600" dirty="0" smtClean="0"/>
              <a:t> </a:t>
            </a:r>
            <a:r>
              <a:rPr lang="en-US" sz="2600" dirty="0" err="1" smtClean="0"/>
              <a:t>qudratga</a:t>
            </a:r>
            <a:r>
              <a:rPr lang="en-US" sz="2600" dirty="0" smtClean="0"/>
              <a:t> </a:t>
            </a:r>
            <a:r>
              <a:rPr lang="en-US" sz="2600" dirty="0" err="1" smtClean="0"/>
              <a:t>ishonch,ishonmoq</a:t>
            </a:r>
            <a:r>
              <a:rPr lang="en-US" sz="2600" dirty="0" smtClean="0"/>
              <a:t> </a:t>
            </a:r>
            <a:r>
              <a:rPr lang="en-US" sz="2600" dirty="0" err="1" smtClean="0"/>
              <a:t>ma'nosini</a:t>
            </a:r>
            <a:r>
              <a:rPr lang="en-US" sz="2600" dirty="0" smtClean="0"/>
              <a:t> </a:t>
            </a:r>
            <a:r>
              <a:rPr lang="en-US" sz="2600" dirty="0" err="1" smtClean="0"/>
              <a:t>bildiradi</a:t>
            </a:r>
            <a:r>
              <a:rPr lang="en-US" sz="2600" dirty="0" smtClean="0"/>
              <a:t>.</a:t>
            </a:r>
          </a:p>
          <a:p>
            <a:pPr algn="just" eaLnBrk="1" hangingPunct="1">
              <a:lnSpc>
                <a:spcPct val="90000"/>
              </a:lnSpc>
              <a:defRPr/>
            </a:pPr>
            <a:r>
              <a:rPr lang="en-US" sz="2600" dirty="0" smtClean="0"/>
              <a:t>	</a:t>
            </a:r>
            <a:r>
              <a:rPr lang="en-US" sz="2600" dirty="0" err="1" smtClean="0"/>
              <a:t>Dunyoda</a:t>
            </a:r>
            <a:r>
              <a:rPr lang="en-US" sz="2600" dirty="0" smtClean="0"/>
              <a:t> </a:t>
            </a:r>
            <a:r>
              <a:rPr lang="en-US" sz="2600" dirty="0" err="1" smtClean="0"/>
              <a:t>dini</a:t>
            </a:r>
            <a:r>
              <a:rPr lang="en-US" sz="2600" dirty="0" smtClean="0"/>
              <a:t>, </a:t>
            </a:r>
            <a:r>
              <a:rPr lang="en-US" sz="2600" dirty="0" err="1" smtClean="0"/>
              <a:t>e'tiqodi</a:t>
            </a:r>
            <a:r>
              <a:rPr lang="en-US" sz="2600" dirty="0" smtClean="0"/>
              <a:t> </a:t>
            </a:r>
            <a:r>
              <a:rPr lang="en-US" sz="2600" dirty="0" err="1" smtClean="0"/>
              <a:t>bo'lmagan</a:t>
            </a:r>
            <a:r>
              <a:rPr lang="en-US" sz="2600" dirty="0" smtClean="0"/>
              <a:t> </a:t>
            </a:r>
            <a:r>
              <a:rPr lang="en-US" sz="2600" dirty="0" err="1" smtClean="0"/>
              <a:t>xalq</a:t>
            </a:r>
            <a:r>
              <a:rPr lang="en-US" sz="2600" dirty="0" smtClean="0"/>
              <a:t> </a:t>
            </a:r>
            <a:r>
              <a:rPr lang="en-US" sz="2600" dirty="0" err="1" smtClean="0"/>
              <a:t>yo'qdir</a:t>
            </a:r>
            <a:r>
              <a:rPr lang="en-US" sz="2600" dirty="0" smtClean="0"/>
              <a:t>. </a:t>
            </a:r>
            <a:r>
              <a:rPr lang="en-US" sz="2600" dirty="0" err="1" smtClean="0"/>
              <a:t>Inson-larning</a:t>
            </a:r>
            <a:r>
              <a:rPr lang="en-US" sz="2600" dirty="0" smtClean="0"/>
              <a:t> </a:t>
            </a:r>
            <a:r>
              <a:rPr lang="en-US" sz="2600" dirty="0" err="1" smtClean="0"/>
              <a:t>ehtiyoji</a:t>
            </a:r>
            <a:r>
              <a:rPr lang="en-US" sz="2600" dirty="0" smtClean="0"/>
              <a:t> </a:t>
            </a:r>
            <a:r>
              <a:rPr lang="en-US" sz="2600" dirty="0" err="1" smtClean="0"/>
              <a:t>hosilasi</a:t>
            </a:r>
            <a:r>
              <a:rPr lang="en-US" sz="2600" dirty="0" smtClean="0"/>
              <a:t> </a:t>
            </a:r>
            <a:r>
              <a:rPr lang="en-US" sz="2600" dirty="0" err="1" smtClean="0"/>
              <a:t>sifatida</a:t>
            </a:r>
            <a:r>
              <a:rPr lang="en-US" sz="2600" dirty="0" smtClean="0"/>
              <a:t> </a:t>
            </a:r>
            <a:r>
              <a:rPr lang="en-US" sz="2600" dirty="0" err="1" smtClean="0"/>
              <a:t>maydonga</a:t>
            </a:r>
            <a:r>
              <a:rPr lang="en-US" sz="2600" dirty="0" smtClean="0"/>
              <a:t> </a:t>
            </a:r>
            <a:r>
              <a:rPr lang="en-US" sz="2600" dirty="0" err="1" smtClean="0"/>
              <a:t>kelgan</a:t>
            </a:r>
            <a:r>
              <a:rPr lang="en-US" sz="2600" dirty="0" smtClean="0"/>
              <a:t> dinning </a:t>
            </a:r>
            <a:r>
              <a:rPr lang="en-US" sz="2600" dirty="0" err="1" smtClean="0"/>
              <a:t>jamiyatda</a:t>
            </a:r>
            <a:r>
              <a:rPr lang="en-US" sz="2600" dirty="0" smtClean="0"/>
              <a:t> </a:t>
            </a:r>
            <a:r>
              <a:rPr lang="en-US" sz="2600" dirty="0" err="1" smtClean="0"/>
              <a:t>falsafiy-nazariy</a:t>
            </a:r>
            <a:r>
              <a:rPr lang="en-US" sz="2600" dirty="0" smtClean="0"/>
              <a:t> </a:t>
            </a:r>
            <a:r>
              <a:rPr lang="en-US" sz="2600" dirty="0" err="1" smtClean="0"/>
              <a:t>jihatdan</a:t>
            </a:r>
            <a:r>
              <a:rPr lang="en-US" sz="2600" dirty="0" smtClean="0"/>
              <a:t> </a:t>
            </a:r>
            <a:r>
              <a:rPr lang="en-US" sz="2600" dirty="0" err="1" smtClean="0"/>
              <a:t>bajaradigan</a:t>
            </a:r>
            <a:r>
              <a:rPr lang="en-US" sz="2600" dirty="0" smtClean="0"/>
              <a:t> </a:t>
            </a:r>
            <a:r>
              <a:rPr lang="en-US" sz="2600" dirty="0" err="1" smtClean="0"/>
              <a:t>vazifasi</a:t>
            </a:r>
            <a:r>
              <a:rPr lang="en-US" sz="2600" dirty="0" smtClean="0"/>
              <a:t> </a:t>
            </a:r>
            <a:r>
              <a:rPr lang="en-US" sz="2600" dirty="0" err="1" smtClean="0"/>
              <a:t>ni-hoyatda</a:t>
            </a:r>
            <a:r>
              <a:rPr lang="en-US" sz="2600" dirty="0" smtClean="0"/>
              <a:t> </a:t>
            </a:r>
            <a:r>
              <a:rPr lang="en-US" sz="2600" dirty="0" err="1" smtClean="0"/>
              <a:t>muhim</a:t>
            </a:r>
            <a:r>
              <a:rPr lang="en-US" sz="2600" dirty="0" smtClean="0"/>
              <a:t>. U </a:t>
            </a:r>
            <a:r>
              <a:rPr lang="en-US" sz="2600" dirty="0" err="1" smtClean="0"/>
              <a:t>insonlarni</a:t>
            </a:r>
            <a:r>
              <a:rPr lang="en-US" sz="2600" dirty="0" smtClean="0"/>
              <a:t> </a:t>
            </a:r>
            <a:r>
              <a:rPr lang="en-US" sz="2600" dirty="0" err="1" smtClean="0"/>
              <a:t>yashashdan</a:t>
            </a:r>
            <a:r>
              <a:rPr lang="en-US" sz="2600" dirty="0" smtClean="0"/>
              <a:t> </a:t>
            </a:r>
            <a:r>
              <a:rPr lang="en-US" sz="2600" dirty="0" err="1" smtClean="0"/>
              <a:t>maqsadi</a:t>
            </a:r>
            <a:r>
              <a:rPr lang="en-US" sz="2600" dirty="0" smtClean="0"/>
              <a:t> </a:t>
            </a:r>
            <a:r>
              <a:rPr lang="en-US" sz="2600" dirty="0" err="1" smtClean="0"/>
              <a:t>nima</a:t>
            </a:r>
            <a:r>
              <a:rPr lang="en-US" sz="2600" dirty="0" smtClean="0"/>
              <a:t> </a:t>
            </a:r>
            <a:r>
              <a:rPr lang="en-US" sz="2600" dirty="0" err="1" smtClean="0"/>
              <a:t>ekanligini</a:t>
            </a:r>
            <a:r>
              <a:rPr lang="en-US" sz="2600" dirty="0" smtClean="0"/>
              <a:t>, </a:t>
            </a:r>
            <a:r>
              <a:rPr lang="en-US" sz="2600" dirty="0" err="1" smtClean="0"/>
              <a:t>qanday</a:t>
            </a:r>
            <a:r>
              <a:rPr lang="en-US" sz="2600" dirty="0" smtClean="0"/>
              <a:t> </a:t>
            </a:r>
            <a:r>
              <a:rPr lang="en-US" sz="2600" dirty="0" err="1" smtClean="0"/>
              <a:t>yashash</a:t>
            </a:r>
            <a:r>
              <a:rPr lang="en-US" sz="2600" dirty="0" smtClean="0"/>
              <a:t> </a:t>
            </a:r>
            <a:r>
              <a:rPr lang="en-US" sz="2600" dirty="0" err="1" smtClean="0"/>
              <a:t>lozimligini</a:t>
            </a:r>
            <a:r>
              <a:rPr lang="en-US" sz="2600" dirty="0" smtClean="0"/>
              <a:t>, </a:t>
            </a:r>
            <a:r>
              <a:rPr lang="en-US" sz="2600" dirty="0" err="1" smtClean="0"/>
              <a:t>inson</a:t>
            </a:r>
            <a:r>
              <a:rPr lang="en-US" sz="2600" dirty="0" smtClean="0"/>
              <a:t> </a:t>
            </a:r>
            <a:r>
              <a:rPr lang="en-US" sz="2600" dirty="0" err="1" smtClean="0"/>
              <a:t>hayotining</a:t>
            </a:r>
            <a:r>
              <a:rPr lang="en-US" sz="2600" dirty="0" smtClean="0"/>
              <a:t> </a:t>
            </a:r>
            <a:r>
              <a:rPr lang="en-US" sz="2600" dirty="0" err="1" smtClean="0"/>
              <a:t>mazmuni</a:t>
            </a:r>
            <a:r>
              <a:rPr lang="en-US" sz="2600" dirty="0" smtClean="0"/>
              <a:t> </a:t>
            </a:r>
            <a:r>
              <a:rPr lang="en-US" sz="2600" dirty="0" err="1" smtClean="0"/>
              <a:t>nima</a:t>
            </a:r>
            <a:r>
              <a:rPr lang="en-US" sz="2600" dirty="0" smtClean="0"/>
              <a:t> </a:t>
            </a:r>
            <a:r>
              <a:rPr lang="en-US" sz="2600" dirty="0" err="1" smtClean="0"/>
              <a:t>ekanligini</a:t>
            </a:r>
            <a:r>
              <a:rPr lang="en-US" sz="2600" dirty="0" smtClean="0"/>
              <a:t>, </a:t>
            </a:r>
            <a:r>
              <a:rPr lang="en-US" sz="2600" dirty="0" err="1" smtClean="0"/>
              <a:t>insof</a:t>
            </a:r>
            <a:r>
              <a:rPr lang="en-US" sz="2600" dirty="0" smtClean="0"/>
              <a:t>, </a:t>
            </a:r>
            <a:r>
              <a:rPr lang="en-US" sz="2600" dirty="0" err="1" smtClean="0"/>
              <a:t>adolatni</a:t>
            </a:r>
            <a:r>
              <a:rPr lang="en-US" sz="2600" dirty="0" smtClean="0"/>
              <a:t>, </a:t>
            </a:r>
            <a:r>
              <a:rPr lang="en-US" sz="2600" dirty="0" err="1" smtClean="0"/>
              <a:t>tinchlikni</a:t>
            </a:r>
            <a:r>
              <a:rPr lang="en-US" sz="2600" dirty="0" smtClean="0"/>
              <a:t>, </a:t>
            </a:r>
            <a:r>
              <a:rPr lang="en-US" sz="2600" dirty="0" err="1" smtClean="0"/>
              <a:t>dorul-fano</a:t>
            </a:r>
            <a:r>
              <a:rPr lang="en-US" sz="2600" dirty="0" smtClean="0"/>
              <a:t> </a:t>
            </a:r>
            <a:r>
              <a:rPr lang="en-US" sz="2600" dirty="0" err="1" smtClean="0"/>
              <a:t>masalasida</a:t>
            </a:r>
            <a:r>
              <a:rPr lang="en-US" sz="2600" dirty="0" smtClean="0"/>
              <a:t> </a:t>
            </a:r>
            <a:r>
              <a:rPr lang="en-US" sz="2600" dirty="0" err="1" smtClean="0"/>
              <a:t>nimalarga</a:t>
            </a:r>
            <a:r>
              <a:rPr lang="en-US" sz="2600" dirty="0" smtClean="0"/>
              <a:t> </a:t>
            </a:r>
            <a:r>
              <a:rPr lang="en-US" sz="2600" dirty="0" err="1" smtClean="0"/>
              <a:t>itoat</a:t>
            </a:r>
            <a:r>
              <a:rPr lang="en-US" sz="2600" dirty="0" smtClean="0"/>
              <a:t> </a:t>
            </a:r>
            <a:r>
              <a:rPr lang="en-US" sz="2600" dirty="0" err="1" smtClean="0"/>
              <a:t>qilish</a:t>
            </a:r>
            <a:r>
              <a:rPr lang="en-US" sz="2600" dirty="0" smtClean="0"/>
              <a:t> </a:t>
            </a:r>
            <a:r>
              <a:rPr lang="en-US" sz="2600" dirty="0" err="1" smtClean="0"/>
              <a:t>lozimligini</a:t>
            </a:r>
            <a:r>
              <a:rPr lang="en-US" sz="2600" dirty="0" smtClean="0"/>
              <a:t>, </a:t>
            </a:r>
            <a:r>
              <a:rPr lang="en-US" sz="2600" dirty="0" err="1" smtClean="0"/>
              <a:t>dorul-baqoga</a:t>
            </a:r>
            <a:r>
              <a:rPr lang="en-US" sz="2600" dirty="0" smtClean="0"/>
              <a:t> </a:t>
            </a:r>
            <a:r>
              <a:rPr lang="en-US" sz="2600" dirty="0" err="1" smtClean="0"/>
              <a:t>qanday</a:t>
            </a:r>
            <a:r>
              <a:rPr lang="en-US" sz="2600" dirty="0" smtClean="0"/>
              <a:t> </a:t>
            </a:r>
            <a:r>
              <a:rPr lang="en-US" sz="2600" dirty="0" err="1" smtClean="0"/>
              <a:t>tayyorgarlik</a:t>
            </a:r>
            <a:r>
              <a:rPr lang="en-US" sz="2600" dirty="0" smtClean="0"/>
              <a:t> </a:t>
            </a:r>
            <a:r>
              <a:rPr lang="en-US" sz="2600" dirty="0" err="1" smtClean="0"/>
              <a:t>ko'rish</a:t>
            </a:r>
            <a:r>
              <a:rPr lang="en-US" sz="2600" dirty="0" smtClean="0"/>
              <a:t> </a:t>
            </a:r>
            <a:r>
              <a:rPr lang="en-US" sz="2600" dirty="0" err="1" smtClean="0"/>
              <a:t>kerakligini</a:t>
            </a:r>
            <a:r>
              <a:rPr lang="en-US" sz="2600" dirty="0" smtClean="0"/>
              <a:t>, </a:t>
            </a:r>
            <a:r>
              <a:rPr lang="en-US" sz="2600" dirty="0" err="1" smtClean="0"/>
              <a:t>eng</a:t>
            </a:r>
            <a:r>
              <a:rPr lang="en-US" sz="2600" dirty="0" smtClean="0"/>
              <a:t> </a:t>
            </a:r>
            <a:r>
              <a:rPr lang="en-US" sz="2600" dirty="0" err="1" smtClean="0"/>
              <a:t>muhi</a:t>
            </a:r>
            <a:r>
              <a:rPr lang="en-US" sz="2600" dirty="0" smtClean="0"/>
              <a:t>-mi, </a:t>
            </a:r>
            <a:r>
              <a:rPr lang="en-US" sz="2600" dirty="0" err="1" smtClean="0"/>
              <a:t>insonlar</a:t>
            </a:r>
            <a:r>
              <a:rPr lang="en-US" sz="2600" dirty="0" smtClean="0"/>
              <a:t> </a:t>
            </a:r>
            <a:r>
              <a:rPr lang="en-US" sz="2600" dirty="0" err="1" smtClean="0"/>
              <a:t>halol</a:t>
            </a:r>
            <a:r>
              <a:rPr lang="en-US" sz="2600" dirty="0" smtClean="0"/>
              <a:t> </a:t>
            </a:r>
            <a:r>
              <a:rPr lang="en-US" sz="2600" dirty="0" err="1" smtClean="0"/>
              <a:t>va</a:t>
            </a:r>
            <a:r>
              <a:rPr lang="en-US" sz="2600" dirty="0" smtClean="0"/>
              <a:t> </a:t>
            </a:r>
            <a:r>
              <a:rPr lang="en-US" sz="2600" dirty="0" err="1" smtClean="0"/>
              <a:t>pok</a:t>
            </a:r>
            <a:r>
              <a:rPr lang="en-US" sz="2600" dirty="0" smtClean="0"/>
              <a:t> </a:t>
            </a:r>
            <a:r>
              <a:rPr lang="en-US" sz="2600" dirty="0" err="1" smtClean="0"/>
              <a:t>mehnati</a:t>
            </a:r>
            <a:r>
              <a:rPr lang="en-US" sz="2600" dirty="0" smtClean="0"/>
              <a:t> </a:t>
            </a:r>
            <a:r>
              <a:rPr lang="en-US" sz="2600" dirty="0" err="1" smtClean="0"/>
              <a:t>bilan</a:t>
            </a:r>
            <a:r>
              <a:rPr lang="en-US" sz="2600" dirty="0" smtClean="0"/>
              <a:t> kun </a:t>
            </a:r>
            <a:r>
              <a:rPr lang="en-US" sz="2600" dirty="0" err="1" smtClean="0"/>
              <a:t>ko'rishi</a:t>
            </a:r>
            <a:r>
              <a:rPr lang="en-US" sz="2600" dirty="0" smtClean="0"/>
              <a:t>, </a:t>
            </a:r>
            <a:r>
              <a:rPr lang="en-US" sz="2600" dirty="0" err="1" smtClean="0"/>
              <a:t>ilm-ma'rifatga</a:t>
            </a:r>
            <a:r>
              <a:rPr lang="en-US" sz="2600" dirty="0" smtClean="0"/>
              <a:t> </a:t>
            </a:r>
            <a:r>
              <a:rPr lang="en-US" sz="2600" dirty="0" err="1" smtClean="0"/>
              <a:t>ega</a:t>
            </a:r>
            <a:r>
              <a:rPr lang="en-US" sz="2600" dirty="0" smtClean="0"/>
              <a:t>, </a:t>
            </a:r>
            <a:r>
              <a:rPr lang="en-US" sz="2600" dirty="0" err="1" smtClean="0"/>
              <a:t>birodar</a:t>
            </a:r>
            <a:r>
              <a:rPr lang="en-US" sz="2600" dirty="0" smtClean="0"/>
              <a:t> </a:t>
            </a:r>
            <a:r>
              <a:rPr lang="en-US" sz="2600" dirty="0" err="1" smtClean="0"/>
              <a:t>bo'lishi</a:t>
            </a:r>
            <a:r>
              <a:rPr lang="en-US" sz="2600" dirty="0" smtClean="0"/>
              <a:t> </a:t>
            </a:r>
            <a:r>
              <a:rPr lang="en-US" sz="2600" dirty="0" err="1" smtClean="0"/>
              <a:t>lozimligini</a:t>
            </a:r>
            <a:r>
              <a:rPr lang="en-US" sz="2600" dirty="0" smtClean="0"/>
              <a:t> </a:t>
            </a:r>
            <a:r>
              <a:rPr lang="en-US" sz="2600" dirty="0" err="1" smtClean="0"/>
              <a:t>targ'ib</a:t>
            </a:r>
            <a:r>
              <a:rPr lang="en-US" sz="2600" dirty="0" smtClean="0"/>
              <a:t> </a:t>
            </a:r>
            <a:r>
              <a:rPr lang="en-US" sz="2600" dirty="0" err="1" smtClean="0"/>
              <a:t>qiladi</a:t>
            </a:r>
            <a:r>
              <a:rPr lang="en-US" sz="2600" dirty="0" smtClean="0"/>
              <a:t>.</a:t>
            </a:r>
            <a:endParaRPr lang="ru-RU"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 to="" calcmode="lin" valueType="num">
                                      <p:cBhvr>
                                        <p:cTn id="10" dur="1" fill="hold"/>
                                        <p:tgtEl>
                                          <p:spTgt spid="307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to="" calcmode="lin" valueType="num">
                                      <p:cBhvr>
                                        <p:cTn id="13" dur="1" fill="hold"/>
                                        <p:tgtEl>
                                          <p:spTgt spid="30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20140330_reli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3905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9127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908050"/>
            <a:ext cx="28432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reli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716338"/>
            <a:ext cx="610235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to="" calcmode="lin" valueType="num">
                                      <p:cBhvr>
                                        <p:cTn id="7" dur="1" fill="hold"/>
                                        <p:tgtEl>
                                          <p:spTgt spid="2458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4583"/>
                                        </p:tgtEl>
                                        <p:attrNameLst>
                                          <p:attrName>style.visibility</p:attrName>
                                        </p:attrNameLst>
                                      </p:cBhvr>
                                      <p:to>
                                        <p:strVal val="visible"/>
                                      </p:to>
                                    </p:set>
                                    <p:anim to="" calcmode="lin" valueType="num">
                                      <p:cBhvr>
                                        <p:cTn id="12" dur="1" fill="hold"/>
                                        <p:tgtEl>
                                          <p:spTgt spid="2458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4585"/>
                                        </p:tgtEl>
                                        <p:attrNameLst>
                                          <p:attrName>style.visibility</p:attrName>
                                        </p:attrNameLst>
                                      </p:cBhvr>
                                      <p:to>
                                        <p:strVal val="visible"/>
                                      </p:to>
                                    </p:set>
                                    <p:anim to="" calcmode="lin" valueType="num">
                                      <p:cBhvr>
                                        <p:cTn id="17" dur="1" fill="hold"/>
                                        <p:tgtEl>
                                          <p:spTgt spid="245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981075"/>
            <a:ext cx="8229600" cy="4495800"/>
          </a:xfrm>
        </p:spPr>
        <p:txBody>
          <a:bodyPr/>
          <a:lstStyle/>
          <a:p>
            <a:pPr algn="ctr" eaLnBrk="1" hangingPunct="1">
              <a:defRPr/>
            </a:pPr>
            <a:r>
              <a:rPr lang="en-US" smtClean="0"/>
              <a:t>Eng qadimiy va jahon xalqlari orasida yakkaxudolikka asoslangan birinchi kitobiy din zardushtiylik bo</a:t>
            </a:r>
            <a:r>
              <a:rPr lang="ru-RU" smtClean="0"/>
              <a:t>'</a:t>
            </a:r>
            <a:r>
              <a:rPr lang="en-US" smtClean="0"/>
              <a:t>lib</a:t>
            </a:r>
            <a:r>
              <a:rPr lang="ru-RU" smtClean="0"/>
              <a:t>, </a:t>
            </a:r>
            <a:r>
              <a:rPr lang="en-US" smtClean="0"/>
              <a:t>unga ulug</a:t>
            </a:r>
            <a:r>
              <a:rPr lang="ru-RU" smtClean="0"/>
              <a:t>' </a:t>
            </a:r>
            <a:r>
              <a:rPr lang="en-US" smtClean="0"/>
              <a:t>vatandoshimiz</a:t>
            </a:r>
            <a:r>
              <a:rPr lang="ru-RU" smtClean="0"/>
              <a:t>, </a:t>
            </a:r>
            <a:r>
              <a:rPr lang="en-US" smtClean="0"/>
              <a:t>miloddan avvalgi ming yillikning boshlarida yashab o</a:t>
            </a:r>
            <a:r>
              <a:rPr lang="ru-RU" smtClean="0"/>
              <a:t>'</a:t>
            </a:r>
            <a:r>
              <a:rPr lang="en-US" smtClean="0"/>
              <a:t>tgan</a:t>
            </a:r>
            <a:r>
              <a:rPr lang="ru-RU" smtClean="0"/>
              <a:t>, </a:t>
            </a:r>
            <a:r>
              <a:rPr lang="en-US" smtClean="0"/>
              <a:t>hozirgi Markaziy Osiyo hudu</a:t>
            </a:r>
            <a:r>
              <a:rPr lang="ru-RU" smtClean="0"/>
              <a:t>-</a:t>
            </a:r>
            <a:r>
              <a:rPr lang="en-US" smtClean="0"/>
              <a:t>dida faoliyat ko</a:t>
            </a:r>
            <a:r>
              <a:rPr lang="ru-RU" smtClean="0"/>
              <a:t>'</a:t>
            </a:r>
            <a:r>
              <a:rPr lang="en-US" smtClean="0"/>
              <a:t>rsatgan ilohiyotchi</a:t>
            </a:r>
            <a:r>
              <a:rPr lang="ru-RU" smtClean="0"/>
              <a:t>, </a:t>
            </a:r>
            <a:r>
              <a:rPr lang="en-US" smtClean="0"/>
              <a:t>faylasuf</a:t>
            </a:r>
            <a:r>
              <a:rPr lang="ru-RU" smtClean="0"/>
              <a:t>, </a:t>
            </a:r>
            <a:r>
              <a:rPr lang="en-US" smtClean="0"/>
              <a:t>shoir va tabiatshunos bo</a:t>
            </a:r>
            <a:r>
              <a:rPr lang="ru-RU" smtClean="0"/>
              <a:t>'</a:t>
            </a:r>
            <a:r>
              <a:rPr lang="en-US" smtClean="0"/>
              <a:t>lgan Zardusht Spitama asos solgan</a:t>
            </a:r>
            <a:r>
              <a:rPr lang="ru-RU"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randombar(horizontal)">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b="1" smtClean="0"/>
              <a:t>Dunyoda keng tarqalgan dinlar quyidagilardir:</a:t>
            </a:r>
            <a:endParaRPr lang="ru-RU" sz="4000" b="1" smtClean="0"/>
          </a:p>
        </p:txBody>
      </p:sp>
      <p:sp>
        <p:nvSpPr>
          <p:cNvPr id="5123" name="Rectangle 3"/>
          <p:cNvSpPr>
            <a:spLocks noGrp="1" noChangeArrowheads="1"/>
          </p:cNvSpPr>
          <p:nvPr>
            <p:ph type="body" idx="1"/>
          </p:nvPr>
        </p:nvSpPr>
        <p:spPr>
          <a:xfrm>
            <a:off x="312738" y="1816100"/>
            <a:ext cx="8435975" cy="5068888"/>
          </a:xfrm>
        </p:spPr>
        <p:txBody>
          <a:bodyPr/>
          <a:lstStyle/>
          <a:p>
            <a:pPr algn="just" eaLnBrk="1" hangingPunct="1">
              <a:lnSpc>
                <a:spcPct val="80000"/>
              </a:lnSpc>
              <a:defRPr/>
            </a:pPr>
            <a:r>
              <a:rPr lang="en-US" sz="2400" b="1" smtClean="0"/>
              <a:t>	1. Xristian dini </a:t>
            </a:r>
            <a:r>
              <a:rPr lang="en-US" sz="2400" smtClean="0"/>
              <a:t>— (lisus Xristos — Iso Masih nomi-dan) — I asrning 2-yarmida Rim imperiyasining sharqiy qismida yashovchi yahudiylar orasida paydo bo'lgan va dunyoga tarqalgan. Yevropa, Lotin Amerikasi mamlakat-larida, Avstraliyada, Afrika davlatlari, Yaqin Sharq va Uzoq Sharq hududlarida keng yoyilgan. Hozirgi paytda 1 mlrd. 500 million kishi bu dinga sig'inadi. Xristianlar-ning haj qiladigan joyi Quddusi Sharifda. Rivoyatlarda Iso Payg'ambar xristianlikni shu joydan tarqatgan deyiladi.</a:t>
            </a:r>
            <a:endParaRPr lang="en-US" sz="2400" b="1" smtClean="0"/>
          </a:p>
          <a:p>
            <a:pPr algn="just" eaLnBrk="1" hangingPunct="1">
              <a:lnSpc>
                <a:spcPct val="80000"/>
              </a:lnSpc>
              <a:defRPr/>
            </a:pPr>
            <a:r>
              <a:rPr lang="en-US" sz="2400" b="1" smtClean="0"/>
              <a:t>	2. Yahudiylik </a:t>
            </a:r>
            <a:r>
              <a:rPr lang="en-US" sz="2400" smtClean="0"/>
              <a:t>(ludaizm) — asosan, yahudiylar o'rtasida tarqalgan din. Miloddan awalgi I ming yillik boshlarida Falastin (Quddus)da vujudga kelgan. Arabiston yarim orolida ko'chib yurgan yahudiy qabilalari miloddan av­valgi XIII asrda Falastinni bosib olib, yahudiy davlatini tuzgan. 1948-yilda u yerda Isroil davlati tashkil topdi.</a:t>
            </a:r>
            <a:endParaRPr lang="ru-RU"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to="" calcmode="lin" valueType="num">
                                      <p:cBhvr>
                                        <p:cTn id="15" dur="1" fill="hold"/>
                                        <p:tgtEl>
                                          <p:spTgt spid="51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D1%80%D0%B5%D0%BB%D0%B8%D0%B3%D0%B8%D1%8F-%D0%B8-%D0%BE%D0%B1%D1%89%D0%B5%D1%81%D1%82%D0%B2%D0%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2881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ANd9GcTbgWZYXaBXU6YGmaaAOmpc2DUJlF-Kxcv46J8iWP8NBslytW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557338"/>
            <a:ext cx="4113213"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Meditaciya_ili_molit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7350"/>
            <a:ext cx="37084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ANd9GcQgMiywbEp7jACmxa-RSXtzFLryrpEkr8C67A7sKN6-DUrcf6MIg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508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to="" calcmode="lin" valueType="num">
                                      <p:cBhvr>
                                        <p:cTn id="7" dur="1" fill="hold"/>
                                        <p:tgtEl>
                                          <p:spTgt spid="2560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 to="" calcmode="lin" valueType="num">
                                      <p:cBhvr>
                                        <p:cTn id="12" dur="1" fill="hold"/>
                                        <p:tgtEl>
                                          <p:spTgt spid="2560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strips(downLeft)">
                                      <p:cBhvr>
                                        <p:cTn id="17" dur="500"/>
                                        <p:tgtEl>
                                          <p:spTgt spid="256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randombar(horizontal)">
                                      <p:cBhvr>
                                        <p:cTn id="2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50825" y="549275"/>
            <a:ext cx="8569325" cy="6408738"/>
          </a:xfrm>
        </p:spPr>
        <p:txBody>
          <a:bodyPr/>
          <a:lstStyle/>
          <a:p>
            <a:pPr algn="just" eaLnBrk="1" hangingPunct="1">
              <a:lnSpc>
                <a:spcPct val="80000"/>
              </a:lnSpc>
              <a:defRPr/>
            </a:pPr>
            <a:r>
              <a:rPr lang="en-US" sz="2800" b="1" smtClean="0"/>
              <a:t>	3. Buddizm </a:t>
            </a:r>
            <a:r>
              <a:rPr lang="en-US" sz="2800" smtClean="0"/>
              <a:t>(miloddan awalgi VI—V asrlarda) Hindis-tonning shimolida vujudga kelgan. Keyinchalik Janubi-Sharqiy va Markaziy Osiyo hamda Uzoq Sharq mamlakat-larida keng tarqalgan. Budda diniga hind, xitoy, koreys,yapon, vetnam, mo'g'ul, buryat. Ularning sig'inadigan joyi: LLx Nepalga yaqin). Buddistlar LLx, ladilar va u yerda dalay-lama budda dini peshvosi) bilan uch</a:t>
            </a:r>
          </a:p>
          <a:p>
            <a:pPr algn="just" eaLnBrk="1" hangingPunct="1">
              <a:lnSpc>
                <a:spcPct val="80000"/>
              </a:lnSpc>
              <a:defRPr/>
            </a:pPr>
            <a:r>
              <a:rPr lang="en-US" sz="2800" smtClean="0"/>
              <a:t>	 4. </a:t>
            </a:r>
            <a:r>
              <a:rPr lang="en-US" sz="2800" b="1" smtClean="0"/>
              <a:t>Islom dini. </a:t>
            </a:r>
            <a:r>
              <a:rPr lang="en-US" sz="2800" smtClean="0"/>
              <a:t>Islom — dunyo biri bo'lib, 1,3 mlrd. ga yaqin qilishadi. Osiyo qit'asidagi Arab ya, Suriya, Iroq, Eron. Tu Afg'oniston, Pokiston; Afrika qi Tunis, Eiviya, Misr Arab Resput lakatlar xalqlari, Efiopiya. G'ai ning bir qismi, Malayziya. Ir Hindiston, Xitoy hamda Filipi qismi, Yevropa qit'asidagi Bolq xalqlarning bir bo'lagi islomga laming haj qiladigan joyi — Mal eng muqaddas hisoblangan Ka'b tulloh») deb nom olgan ibodat:</a:t>
            </a:r>
            <a:endParaRPr lang="ru-RU"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 to="" calcmode="lin" valueType="num">
                                      <p:cBhvr>
                                        <p:cTn id="10" dur="1" fill="hold"/>
                                        <p:tgtEl>
                                          <p:spTgt spid="614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bu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45005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53610239_Budd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62275"/>
            <a:ext cx="39243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1371088999_psixodelru-bud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910013"/>
            <a:ext cx="47148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8648854_74Bud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0"/>
            <a:ext cx="24034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to="" calcmode="lin" valueType="num">
                                      <p:cBhvr>
                                        <p:cTn id="7" dur="1" fill="hold"/>
                                        <p:tgtEl>
                                          <p:spTgt spid="2662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strips(downLeft)">
                                      <p:cBhvr>
                                        <p:cTn id="12" dur="500"/>
                                        <p:tgtEl>
                                          <p:spTgt spid="26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6633"/>
                                        </p:tgtEl>
                                        <p:attrNameLst>
                                          <p:attrName>style.visibility</p:attrName>
                                        </p:attrNameLst>
                                      </p:cBhvr>
                                      <p:to>
                                        <p:strVal val="visible"/>
                                      </p:to>
                                    </p:set>
                                    <p:animEffect transition="in" filter="strips(downLeft)">
                                      <p:cBhvr>
                                        <p:cTn id="17" dur="500"/>
                                        <p:tgtEl>
                                          <p:spTgt spid="266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strips(downLeft)">
                                      <p:cBhvr>
                                        <p:cTn id="2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24</TotalTime>
  <Words>424</Words>
  <Application>Microsoft Office PowerPoint</Application>
  <PresentationFormat>Экран (4:3)</PresentationFormat>
  <Paragraphs>31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Разрез</vt:lpstr>
      <vt:lpstr>Din va manaviyat axloq va sanoat masalalari</vt:lpstr>
      <vt:lpstr>Презентация PowerPoint</vt:lpstr>
      <vt:lpstr>Презентация PowerPoint</vt:lpstr>
      <vt:lpstr>Презентация PowerPoint</vt:lpstr>
      <vt:lpstr>Презентация PowerPoint</vt:lpstr>
      <vt:lpstr>Dunyoda keng tarqalgan dinlar quyidagilardir: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Adabiyotlar </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VA MA’NAVIYAT</dc:title>
  <dc:creator>User</dc:creator>
  <cp:lastModifiedBy>Next</cp:lastModifiedBy>
  <cp:revision>6</cp:revision>
  <dcterms:created xsi:type="dcterms:W3CDTF">2015-02-01T13:49:41Z</dcterms:created>
  <dcterms:modified xsi:type="dcterms:W3CDTF">2024-02-23T05:58:40Z</dcterms:modified>
</cp:coreProperties>
</file>